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DEC14F-1FA4-4B4D-B061-88D03A7F6A5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C8AC95E-523B-4715-8F28-89E428A62931}">
      <dgm:prSet/>
      <dgm:spPr/>
      <dgm:t>
        <a:bodyPr/>
        <a:lstStyle/>
        <a:p>
          <a:r>
            <a:rPr lang="pl-PL"/>
            <a:t>W życiu ekonomicznym przewija się wiele instytucji finansowych, o których warto posiadać choćby ogólną wiedzę.</a:t>
          </a:r>
          <a:endParaRPr lang="en-US"/>
        </a:p>
      </dgm:t>
    </dgm:pt>
    <dgm:pt modelId="{3ED95DA2-639F-4B0A-A779-07F3B4557488}" type="parTrans" cxnId="{9FAE08BF-8CA7-48C6-9A22-B9C665E49109}">
      <dgm:prSet/>
      <dgm:spPr/>
      <dgm:t>
        <a:bodyPr/>
        <a:lstStyle/>
        <a:p>
          <a:endParaRPr lang="en-US"/>
        </a:p>
      </dgm:t>
    </dgm:pt>
    <dgm:pt modelId="{7D0E1E89-6541-4011-8521-A29BED00DD13}" type="sibTrans" cxnId="{9FAE08BF-8CA7-48C6-9A22-B9C665E49109}">
      <dgm:prSet/>
      <dgm:spPr/>
      <dgm:t>
        <a:bodyPr/>
        <a:lstStyle/>
        <a:p>
          <a:endParaRPr lang="en-US"/>
        </a:p>
      </dgm:t>
    </dgm:pt>
    <dgm:pt modelId="{A9795900-C8ED-4ACD-B467-BFCB1E0CFD61}">
      <dgm:prSet/>
      <dgm:spPr/>
      <dgm:t>
        <a:bodyPr/>
        <a:lstStyle/>
        <a:p>
          <a:r>
            <a:rPr lang="pl-PL"/>
            <a:t>W ramach tego moduły zapoznamy się z najważniejszymi instytucjami finansowymi w Polsce oraz UE oraz krótkimi informacjami na ich temat. </a:t>
          </a:r>
          <a:endParaRPr lang="en-US"/>
        </a:p>
      </dgm:t>
    </dgm:pt>
    <dgm:pt modelId="{0B9EDA60-484A-4856-AC08-616741C23174}" type="parTrans" cxnId="{B845820C-3024-4D58-8D19-85ADE6A1E148}">
      <dgm:prSet/>
      <dgm:spPr/>
      <dgm:t>
        <a:bodyPr/>
        <a:lstStyle/>
        <a:p>
          <a:endParaRPr lang="en-US"/>
        </a:p>
      </dgm:t>
    </dgm:pt>
    <dgm:pt modelId="{7DA37AD7-7D08-4BFE-8489-73B003AC9261}" type="sibTrans" cxnId="{B845820C-3024-4D58-8D19-85ADE6A1E148}">
      <dgm:prSet/>
      <dgm:spPr/>
      <dgm:t>
        <a:bodyPr/>
        <a:lstStyle/>
        <a:p>
          <a:endParaRPr lang="en-US"/>
        </a:p>
      </dgm:t>
    </dgm:pt>
    <dgm:pt modelId="{EBA9600D-8E8A-4C49-B2A1-1AC0DAF6C7CF}" type="pres">
      <dgm:prSet presAssocID="{97DEC14F-1FA4-4B4D-B061-88D03A7F6A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DF871A-B562-4389-8A37-0C27CEF743FA}" type="pres">
      <dgm:prSet presAssocID="{5C8AC95E-523B-4715-8F28-89E428A62931}" presName="hierRoot1" presStyleCnt="0"/>
      <dgm:spPr/>
    </dgm:pt>
    <dgm:pt modelId="{6FB6FD50-1C54-4329-841B-269372902C66}" type="pres">
      <dgm:prSet presAssocID="{5C8AC95E-523B-4715-8F28-89E428A62931}" presName="composite" presStyleCnt="0"/>
      <dgm:spPr/>
    </dgm:pt>
    <dgm:pt modelId="{D58CA6F1-CD47-487C-9A74-7D185BEEFADC}" type="pres">
      <dgm:prSet presAssocID="{5C8AC95E-523B-4715-8F28-89E428A62931}" presName="background" presStyleLbl="node0" presStyleIdx="0" presStyleCnt="2"/>
      <dgm:spPr/>
    </dgm:pt>
    <dgm:pt modelId="{92B5D16B-0F06-45AC-96C9-98B92700AF04}" type="pres">
      <dgm:prSet presAssocID="{5C8AC95E-523B-4715-8F28-89E428A62931}" presName="text" presStyleLbl="fgAcc0" presStyleIdx="0" presStyleCnt="2">
        <dgm:presLayoutVars>
          <dgm:chPref val="3"/>
        </dgm:presLayoutVars>
      </dgm:prSet>
      <dgm:spPr/>
    </dgm:pt>
    <dgm:pt modelId="{3A44C125-B388-4DFA-A709-8E1F7833B50E}" type="pres">
      <dgm:prSet presAssocID="{5C8AC95E-523B-4715-8F28-89E428A62931}" presName="hierChild2" presStyleCnt="0"/>
      <dgm:spPr/>
    </dgm:pt>
    <dgm:pt modelId="{8120B665-DA34-4988-A6B4-14B03DA40B09}" type="pres">
      <dgm:prSet presAssocID="{A9795900-C8ED-4ACD-B467-BFCB1E0CFD61}" presName="hierRoot1" presStyleCnt="0"/>
      <dgm:spPr/>
    </dgm:pt>
    <dgm:pt modelId="{F935A8F8-820F-4915-B037-6EE679C1C162}" type="pres">
      <dgm:prSet presAssocID="{A9795900-C8ED-4ACD-B467-BFCB1E0CFD61}" presName="composite" presStyleCnt="0"/>
      <dgm:spPr/>
    </dgm:pt>
    <dgm:pt modelId="{356A148F-A499-4E8A-978D-71617EF4F8E5}" type="pres">
      <dgm:prSet presAssocID="{A9795900-C8ED-4ACD-B467-BFCB1E0CFD61}" presName="background" presStyleLbl="node0" presStyleIdx="1" presStyleCnt="2"/>
      <dgm:spPr/>
    </dgm:pt>
    <dgm:pt modelId="{8167D382-7DD4-4FB4-97D5-EF245B432324}" type="pres">
      <dgm:prSet presAssocID="{A9795900-C8ED-4ACD-B467-BFCB1E0CFD61}" presName="text" presStyleLbl="fgAcc0" presStyleIdx="1" presStyleCnt="2">
        <dgm:presLayoutVars>
          <dgm:chPref val="3"/>
        </dgm:presLayoutVars>
      </dgm:prSet>
      <dgm:spPr/>
    </dgm:pt>
    <dgm:pt modelId="{63D18B55-8B59-4399-94B7-EDF887741717}" type="pres">
      <dgm:prSet presAssocID="{A9795900-C8ED-4ACD-B467-BFCB1E0CFD61}" presName="hierChild2" presStyleCnt="0"/>
      <dgm:spPr/>
    </dgm:pt>
  </dgm:ptLst>
  <dgm:cxnLst>
    <dgm:cxn modelId="{B845820C-3024-4D58-8D19-85ADE6A1E148}" srcId="{97DEC14F-1FA4-4B4D-B061-88D03A7F6A5C}" destId="{A9795900-C8ED-4ACD-B467-BFCB1E0CFD61}" srcOrd="1" destOrd="0" parTransId="{0B9EDA60-484A-4856-AC08-616741C23174}" sibTransId="{7DA37AD7-7D08-4BFE-8489-73B003AC9261}"/>
    <dgm:cxn modelId="{1DB78D10-A87B-4896-85B2-21B9A60F1265}" type="presOf" srcId="{A9795900-C8ED-4ACD-B467-BFCB1E0CFD61}" destId="{8167D382-7DD4-4FB4-97D5-EF245B432324}" srcOrd="0" destOrd="0" presId="urn:microsoft.com/office/officeart/2005/8/layout/hierarchy1"/>
    <dgm:cxn modelId="{9321016C-75F5-4CC8-96FB-D914D1604ADA}" type="presOf" srcId="{5C8AC95E-523B-4715-8F28-89E428A62931}" destId="{92B5D16B-0F06-45AC-96C9-98B92700AF04}" srcOrd="0" destOrd="0" presId="urn:microsoft.com/office/officeart/2005/8/layout/hierarchy1"/>
    <dgm:cxn modelId="{219CE0B2-FA61-4721-AB6A-CB069CA8B3BE}" type="presOf" srcId="{97DEC14F-1FA4-4B4D-B061-88D03A7F6A5C}" destId="{EBA9600D-8E8A-4C49-B2A1-1AC0DAF6C7CF}" srcOrd="0" destOrd="0" presId="urn:microsoft.com/office/officeart/2005/8/layout/hierarchy1"/>
    <dgm:cxn modelId="{9FAE08BF-8CA7-48C6-9A22-B9C665E49109}" srcId="{97DEC14F-1FA4-4B4D-B061-88D03A7F6A5C}" destId="{5C8AC95E-523B-4715-8F28-89E428A62931}" srcOrd="0" destOrd="0" parTransId="{3ED95DA2-639F-4B0A-A779-07F3B4557488}" sibTransId="{7D0E1E89-6541-4011-8521-A29BED00DD13}"/>
    <dgm:cxn modelId="{A2940215-F98F-480F-BB21-937FCAC53C3D}" type="presParOf" srcId="{EBA9600D-8E8A-4C49-B2A1-1AC0DAF6C7CF}" destId="{08DF871A-B562-4389-8A37-0C27CEF743FA}" srcOrd="0" destOrd="0" presId="urn:microsoft.com/office/officeart/2005/8/layout/hierarchy1"/>
    <dgm:cxn modelId="{87893B41-172B-4935-A192-EB8C0F543F00}" type="presParOf" srcId="{08DF871A-B562-4389-8A37-0C27CEF743FA}" destId="{6FB6FD50-1C54-4329-841B-269372902C66}" srcOrd="0" destOrd="0" presId="urn:microsoft.com/office/officeart/2005/8/layout/hierarchy1"/>
    <dgm:cxn modelId="{78F1C08F-B298-4E2D-9390-5B33E2CDAD0E}" type="presParOf" srcId="{6FB6FD50-1C54-4329-841B-269372902C66}" destId="{D58CA6F1-CD47-487C-9A74-7D185BEEFADC}" srcOrd="0" destOrd="0" presId="urn:microsoft.com/office/officeart/2005/8/layout/hierarchy1"/>
    <dgm:cxn modelId="{BCAFE15D-F786-4E66-9F80-14BA30661777}" type="presParOf" srcId="{6FB6FD50-1C54-4329-841B-269372902C66}" destId="{92B5D16B-0F06-45AC-96C9-98B92700AF04}" srcOrd="1" destOrd="0" presId="urn:microsoft.com/office/officeart/2005/8/layout/hierarchy1"/>
    <dgm:cxn modelId="{52596ED5-544E-4877-815B-C888F618FFF4}" type="presParOf" srcId="{08DF871A-B562-4389-8A37-0C27CEF743FA}" destId="{3A44C125-B388-4DFA-A709-8E1F7833B50E}" srcOrd="1" destOrd="0" presId="urn:microsoft.com/office/officeart/2005/8/layout/hierarchy1"/>
    <dgm:cxn modelId="{CD27D863-1DB4-4AFA-B9AE-153D95C1634A}" type="presParOf" srcId="{EBA9600D-8E8A-4C49-B2A1-1AC0DAF6C7CF}" destId="{8120B665-DA34-4988-A6B4-14B03DA40B09}" srcOrd="1" destOrd="0" presId="urn:microsoft.com/office/officeart/2005/8/layout/hierarchy1"/>
    <dgm:cxn modelId="{8744DFD2-D2ED-4EE2-889F-BD10155F28C9}" type="presParOf" srcId="{8120B665-DA34-4988-A6B4-14B03DA40B09}" destId="{F935A8F8-820F-4915-B037-6EE679C1C162}" srcOrd="0" destOrd="0" presId="urn:microsoft.com/office/officeart/2005/8/layout/hierarchy1"/>
    <dgm:cxn modelId="{A9798F36-7204-4BF6-9568-B531D044AF92}" type="presParOf" srcId="{F935A8F8-820F-4915-B037-6EE679C1C162}" destId="{356A148F-A499-4E8A-978D-71617EF4F8E5}" srcOrd="0" destOrd="0" presId="urn:microsoft.com/office/officeart/2005/8/layout/hierarchy1"/>
    <dgm:cxn modelId="{1261B630-488E-482F-91DC-CCBB0D8E8791}" type="presParOf" srcId="{F935A8F8-820F-4915-B037-6EE679C1C162}" destId="{8167D382-7DD4-4FB4-97D5-EF245B432324}" srcOrd="1" destOrd="0" presId="urn:microsoft.com/office/officeart/2005/8/layout/hierarchy1"/>
    <dgm:cxn modelId="{9191C502-F6E7-41EC-BC9F-77010886186A}" type="presParOf" srcId="{8120B665-DA34-4988-A6B4-14B03DA40B09}" destId="{63D18B55-8B59-4399-94B7-EDF88774171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B0435C-4117-4812-AF78-A93E01EC4ED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56FEE90-B5A4-4AC0-BA07-29E960E06CEF}">
      <dgm:prSet/>
      <dgm:spPr/>
      <dgm:t>
        <a:bodyPr/>
        <a:lstStyle/>
        <a:p>
          <a:r>
            <a:rPr lang="pl-PL"/>
            <a:t>Najważniejszą instytucją finansową w Polsce jest Narodowy Bank Polski (NBP).</a:t>
          </a:r>
          <a:endParaRPr lang="en-US"/>
        </a:p>
      </dgm:t>
    </dgm:pt>
    <dgm:pt modelId="{DB120470-4627-4039-9E95-8D2434AD9437}" type="parTrans" cxnId="{6FC8AC32-7F99-4E9E-A3E0-FBC4441A3E5C}">
      <dgm:prSet/>
      <dgm:spPr/>
      <dgm:t>
        <a:bodyPr/>
        <a:lstStyle/>
        <a:p>
          <a:endParaRPr lang="en-US"/>
        </a:p>
      </dgm:t>
    </dgm:pt>
    <dgm:pt modelId="{B615DD90-8FA5-4B70-BDE6-C060C90B24BB}" type="sibTrans" cxnId="{6FC8AC32-7F99-4E9E-A3E0-FBC4441A3E5C}">
      <dgm:prSet/>
      <dgm:spPr/>
      <dgm:t>
        <a:bodyPr/>
        <a:lstStyle/>
        <a:p>
          <a:endParaRPr lang="en-US"/>
        </a:p>
      </dgm:t>
    </dgm:pt>
    <dgm:pt modelId="{F3AF946A-DE37-4736-A9C7-3F8DA05AB633}">
      <dgm:prSet/>
      <dgm:spPr/>
      <dgm:t>
        <a:bodyPr/>
        <a:lstStyle/>
        <a:p>
          <a:r>
            <a:rPr lang="pl-PL"/>
            <a:t>NBP przysługuje wyłączne prawo emitowania pieniądza (PLN) i jego głównym celem jest ograniczanie inflacji. </a:t>
          </a:r>
          <a:endParaRPr lang="en-US"/>
        </a:p>
      </dgm:t>
    </dgm:pt>
    <dgm:pt modelId="{D11F03F7-32E4-4596-83BA-455D789EDF53}" type="parTrans" cxnId="{3E7C8699-EDAB-4C28-8E4D-190F941DF5FC}">
      <dgm:prSet/>
      <dgm:spPr/>
      <dgm:t>
        <a:bodyPr/>
        <a:lstStyle/>
        <a:p>
          <a:endParaRPr lang="en-US"/>
        </a:p>
      </dgm:t>
    </dgm:pt>
    <dgm:pt modelId="{B124C365-7614-4A48-83E5-BE8E578425FF}" type="sibTrans" cxnId="{3E7C8699-EDAB-4C28-8E4D-190F941DF5FC}">
      <dgm:prSet/>
      <dgm:spPr/>
      <dgm:t>
        <a:bodyPr/>
        <a:lstStyle/>
        <a:p>
          <a:endParaRPr lang="en-US"/>
        </a:p>
      </dgm:t>
    </dgm:pt>
    <dgm:pt modelId="{A462F1B9-FB80-4EA4-8A41-3AD4885F2B96}">
      <dgm:prSet/>
      <dgm:spPr/>
      <dgm:t>
        <a:bodyPr/>
        <a:lstStyle/>
        <a:p>
          <a:r>
            <a:rPr lang="pl-PL"/>
            <a:t>Funkcję Prezesa NBP od roku 2016 pełni Prof. dr hab. Adam Glapiński</a:t>
          </a:r>
          <a:endParaRPr lang="en-US"/>
        </a:p>
      </dgm:t>
    </dgm:pt>
    <dgm:pt modelId="{A6C2C28B-D2DE-49F7-BFFE-916B6250608D}" type="parTrans" cxnId="{16464B6B-7F42-42D5-9EA2-3BFD4555DB30}">
      <dgm:prSet/>
      <dgm:spPr/>
      <dgm:t>
        <a:bodyPr/>
        <a:lstStyle/>
        <a:p>
          <a:endParaRPr lang="en-US"/>
        </a:p>
      </dgm:t>
    </dgm:pt>
    <dgm:pt modelId="{FF28FA53-7FA7-4889-BBA2-3B4EB1D18A22}" type="sibTrans" cxnId="{16464B6B-7F42-42D5-9EA2-3BFD4555DB30}">
      <dgm:prSet/>
      <dgm:spPr/>
      <dgm:t>
        <a:bodyPr/>
        <a:lstStyle/>
        <a:p>
          <a:endParaRPr lang="en-US"/>
        </a:p>
      </dgm:t>
    </dgm:pt>
    <dgm:pt modelId="{7EF646B9-F302-45E0-B993-8DD2F8D437EF}" type="pres">
      <dgm:prSet presAssocID="{98B0435C-4117-4812-AF78-A93E01EC4ED4}" presName="linear" presStyleCnt="0">
        <dgm:presLayoutVars>
          <dgm:animLvl val="lvl"/>
          <dgm:resizeHandles val="exact"/>
        </dgm:presLayoutVars>
      </dgm:prSet>
      <dgm:spPr/>
    </dgm:pt>
    <dgm:pt modelId="{84C6894C-2B67-4167-BF62-26A45759D004}" type="pres">
      <dgm:prSet presAssocID="{F56FEE90-B5A4-4AC0-BA07-29E960E06CE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D8BEFDE-12AF-49EB-A94C-D79E25E75F07}" type="pres">
      <dgm:prSet presAssocID="{B615DD90-8FA5-4B70-BDE6-C060C90B24BB}" presName="spacer" presStyleCnt="0"/>
      <dgm:spPr/>
    </dgm:pt>
    <dgm:pt modelId="{B2B0D7B6-E534-4B0A-8EC6-9E6D88C6FE74}" type="pres">
      <dgm:prSet presAssocID="{F3AF946A-DE37-4736-A9C7-3F8DA05AB63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EEBE1B0-4EED-4EFD-8FB3-51446C3314C8}" type="pres">
      <dgm:prSet presAssocID="{B124C365-7614-4A48-83E5-BE8E578425FF}" presName="spacer" presStyleCnt="0"/>
      <dgm:spPr/>
    </dgm:pt>
    <dgm:pt modelId="{50295128-74F1-4338-B170-C685D86361B9}" type="pres">
      <dgm:prSet presAssocID="{A462F1B9-FB80-4EA4-8A41-3AD4885F2B9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94C9911-218F-4BA6-8AA5-16D80D05B234}" type="presOf" srcId="{F56FEE90-B5A4-4AC0-BA07-29E960E06CEF}" destId="{84C6894C-2B67-4167-BF62-26A45759D004}" srcOrd="0" destOrd="0" presId="urn:microsoft.com/office/officeart/2005/8/layout/vList2"/>
    <dgm:cxn modelId="{545FB02D-587F-421A-A6BA-59B2B7D09F66}" type="presOf" srcId="{A462F1B9-FB80-4EA4-8A41-3AD4885F2B96}" destId="{50295128-74F1-4338-B170-C685D86361B9}" srcOrd="0" destOrd="0" presId="urn:microsoft.com/office/officeart/2005/8/layout/vList2"/>
    <dgm:cxn modelId="{6FC8AC32-7F99-4E9E-A3E0-FBC4441A3E5C}" srcId="{98B0435C-4117-4812-AF78-A93E01EC4ED4}" destId="{F56FEE90-B5A4-4AC0-BA07-29E960E06CEF}" srcOrd="0" destOrd="0" parTransId="{DB120470-4627-4039-9E95-8D2434AD9437}" sibTransId="{B615DD90-8FA5-4B70-BDE6-C060C90B24BB}"/>
    <dgm:cxn modelId="{4939AD5B-60A4-4277-A72F-730C7FC892C9}" type="presOf" srcId="{98B0435C-4117-4812-AF78-A93E01EC4ED4}" destId="{7EF646B9-F302-45E0-B993-8DD2F8D437EF}" srcOrd="0" destOrd="0" presId="urn:microsoft.com/office/officeart/2005/8/layout/vList2"/>
    <dgm:cxn modelId="{16464B6B-7F42-42D5-9EA2-3BFD4555DB30}" srcId="{98B0435C-4117-4812-AF78-A93E01EC4ED4}" destId="{A462F1B9-FB80-4EA4-8A41-3AD4885F2B96}" srcOrd="2" destOrd="0" parTransId="{A6C2C28B-D2DE-49F7-BFFE-916B6250608D}" sibTransId="{FF28FA53-7FA7-4889-BBA2-3B4EB1D18A22}"/>
    <dgm:cxn modelId="{3E7C8699-EDAB-4C28-8E4D-190F941DF5FC}" srcId="{98B0435C-4117-4812-AF78-A93E01EC4ED4}" destId="{F3AF946A-DE37-4736-A9C7-3F8DA05AB633}" srcOrd="1" destOrd="0" parTransId="{D11F03F7-32E4-4596-83BA-455D789EDF53}" sibTransId="{B124C365-7614-4A48-83E5-BE8E578425FF}"/>
    <dgm:cxn modelId="{F6E422FA-8292-4303-A7EC-F750D51F9D81}" type="presOf" srcId="{F3AF946A-DE37-4736-A9C7-3F8DA05AB633}" destId="{B2B0D7B6-E534-4B0A-8EC6-9E6D88C6FE74}" srcOrd="0" destOrd="0" presId="urn:microsoft.com/office/officeart/2005/8/layout/vList2"/>
    <dgm:cxn modelId="{6E68F985-4036-48F7-AA3A-CBFA24DCA229}" type="presParOf" srcId="{7EF646B9-F302-45E0-B993-8DD2F8D437EF}" destId="{84C6894C-2B67-4167-BF62-26A45759D004}" srcOrd="0" destOrd="0" presId="urn:microsoft.com/office/officeart/2005/8/layout/vList2"/>
    <dgm:cxn modelId="{0328A904-6043-4418-A93C-2F5CE9801B9B}" type="presParOf" srcId="{7EF646B9-F302-45E0-B993-8DD2F8D437EF}" destId="{8D8BEFDE-12AF-49EB-A94C-D79E25E75F07}" srcOrd="1" destOrd="0" presId="urn:microsoft.com/office/officeart/2005/8/layout/vList2"/>
    <dgm:cxn modelId="{A54C3409-AF9A-4692-B297-F2CC20350029}" type="presParOf" srcId="{7EF646B9-F302-45E0-B993-8DD2F8D437EF}" destId="{B2B0D7B6-E534-4B0A-8EC6-9E6D88C6FE74}" srcOrd="2" destOrd="0" presId="urn:microsoft.com/office/officeart/2005/8/layout/vList2"/>
    <dgm:cxn modelId="{97F8012C-C913-4690-B1C2-D4378F25A3A4}" type="presParOf" srcId="{7EF646B9-F302-45E0-B993-8DD2F8D437EF}" destId="{3EEBE1B0-4EED-4EFD-8FB3-51446C3314C8}" srcOrd="3" destOrd="0" presId="urn:microsoft.com/office/officeart/2005/8/layout/vList2"/>
    <dgm:cxn modelId="{0D5F5757-19F6-4567-B24D-790242755B6D}" type="presParOf" srcId="{7EF646B9-F302-45E0-B993-8DD2F8D437EF}" destId="{50295128-74F1-4338-B170-C685D86361B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8FE772-824A-4F08-A22F-500C529DFE6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8456C10-75BA-4CC5-B6A9-73432B4578F3}">
      <dgm:prSet/>
      <dgm:spPr/>
      <dgm:t>
        <a:bodyPr/>
        <a:lstStyle/>
        <a:p>
          <a:r>
            <a:rPr lang="pl-PL"/>
            <a:t>Główne zadania NBP to:</a:t>
          </a:r>
          <a:endParaRPr lang="en-US"/>
        </a:p>
      </dgm:t>
    </dgm:pt>
    <dgm:pt modelId="{C43528F6-4D44-4363-8DDA-880B00EB822C}" type="parTrans" cxnId="{23F91D90-A616-4ED8-9974-135A80AA65D4}">
      <dgm:prSet/>
      <dgm:spPr/>
      <dgm:t>
        <a:bodyPr/>
        <a:lstStyle/>
        <a:p>
          <a:endParaRPr lang="en-US"/>
        </a:p>
      </dgm:t>
    </dgm:pt>
    <dgm:pt modelId="{907C3D6E-21D6-47A0-9557-DCB147196335}" type="sibTrans" cxnId="{23F91D90-A616-4ED8-9974-135A80AA65D4}">
      <dgm:prSet/>
      <dgm:spPr/>
      <dgm:t>
        <a:bodyPr/>
        <a:lstStyle/>
        <a:p>
          <a:endParaRPr lang="en-US"/>
        </a:p>
      </dgm:t>
    </dgm:pt>
    <dgm:pt modelId="{14B47DF7-CB81-4E1D-98D8-060510E22100}">
      <dgm:prSet/>
      <dgm:spPr/>
      <dgm:t>
        <a:bodyPr/>
        <a:lstStyle/>
        <a:p>
          <a:r>
            <a:rPr lang="pl-PL"/>
            <a:t>prowadzenie polityki pieniężnej;</a:t>
          </a:r>
          <a:endParaRPr lang="en-US"/>
        </a:p>
      </dgm:t>
    </dgm:pt>
    <dgm:pt modelId="{05CEBC6E-1C9A-4C03-A663-E461D3A5A961}" type="parTrans" cxnId="{14D231B4-38E3-437B-BB80-D8D13DAAA96A}">
      <dgm:prSet/>
      <dgm:spPr/>
      <dgm:t>
        <a:bodyPr/>
        <a:lstStyle/>
        <a:p>
          <a:endParaRPr lang="en-US"/>
        </a:p>
      </dgm:t>
    </dgm:pt>
    <dgm:pt modelId="{00528AD3-E11F-4503-8B1B-B2797B37B645}" type="sibTrans" cxnId="{14D231B4-38E3-437B-BB80-D8D13DAAA96A}">
      <dgm:prSet/>
      <dgm:spPr/>
      <dgm:t>
        <a:bodyPr/>
        <a:lstStyle/>
        <a:p>
          <a:endParaRPr lang="en-US"/>
        </a:p>
      </dgm:t>
    </dgm:pt>
    <dgm:pt modelId="{18757094-575F-413A-AA44-C78D5ABCE22E}">
      <dgm:prSet/>
      <dgm:spPr/>
      <dgm:t>
        <a:bodyPr/>
        <a:lstStyle/>
        <a:p>
          <a:r>
            <a:rPr lang="pl-PL"/>
            <a:t>emisja pieniądza oraz pozostała działalność emisyjna;</a:t>
          </a:r>
          <a:endParaRPr lang="en-US"/>
        </a:p>
      </dgm:t>
    </dgm:pt>
    <dgm:pt modelId="{88B3A624-3C61-4B28-A2D2-9959A967FCAE}" type="parTrans" cxnId="{37459403-AA1C-480A-85F4-FF1736231FF2}">
      <dgm:prSet/>
      <dgm:spPr/>
      <dgm:t>
        <a:bodyPr/>
        <a:lstStyle/>
        <a:p>
          <a:endParaRPr lang="en-US"/>
        </a:p>
      </dgm:t>
    </dgm:pt>
    <dgm:pt modelId="{17DEB732-48F2-4431-9EED-F5F602650F1C}" type="sibTrans" cxnId="{37459403-AA1C-480A-85F4-FF1736231FF2}">
      <dgm:prSet/>
      <dgm:spPr/>
      <dgm:t>
        <a:bodyPr/>
        <a:lstStyle/>
        <a:p>
          <a:endParaRPr lang="en-US"/>
        </a:p>
      </dgm:t>
    </dgm:pt>
    <dgm:pt modelId="{B2C50618-D093-499C-9B5E-A93A2C237D39}">
      <dgm:prSet/>
      <dgm:spPr/>
      <dgm:t>
        <a:bodyPr/>
        <a:lstStyle/>
        <a:p>
          <a:r>
            <a:rPr lang="pl-PL"/>
            <a:t>zarządzanie rezerwami dewizowymi polski;</a:t>
          </a:r>
          <a:endParaRPr lang="en-US"/>
        </a:p>
      </dgm:t>
    </dgm:pt>
    <dgm:pt modelId="{90FC5776-83F3-4202-ADBB-6C553D215CD5}" type="parTrans" cxnId="{156D797D-D58B-49D6-8A81-000C8B16B4C8}">
      <dgm:prSet/>
      <dgm:spPr/>
      <dgm:t>
        <a:bodyPr/>
        <a:lstStyle/>
        <a:p>
          <a:endParaRPr lang="en-US"/>
        </a:p>
      </dgm:t>
    </dgm:pt>
    <dgm:pt modelId="{3B6A604A-5343-4BF4-B9CA-D1293C691F7E}" type="sibTrans" cxnId="{156D797D-D58B-49D6-8A81-000C8B16B4C8}">
      <dgm:prSet/>
      <dgm:spPr/>
      <dgm:t>
        <a:bodyPr/>
        <a:lstStyle/>
        <a:p>
          <a:endParaRPr lang="en-US"/>
        </a:p>
      </dgm:t>
    </dgm:pt>
    <dgm:pt modelId="{9707E56D-2789-43D5-BF35-CFB5320ED095}">
      <dgm:prSet/>
      <dgm:spPr/>
      <dgm:t>
        <a:bodyPr/>
        <a:lstStyle/>
        <a:p>
          <a:r>
            <a:rPr lang="pl-PL"/>
            <a:t>obsługa skarbu państwa;</a:t>
          </a:r>
          <a:endParaRPr lang="en-US"/>
        </a:p>
      </dgm:t>
    </dgm:pt>
    <dgm:pt modelId="{21EF2175-855E-4987-AB3D-30B3581FCA28}" type="parTrans" cxnId="{6B4D3325-3042-448B-87A6-79725E3E6743}">
      <dgm:prSet/>
      <dgm:spPr/>
      <dgm:t>
        <a:bodyPr/>
        <a:lstStyle/>
        <a:p>
          <a:endParaRPr lang="en-US"/>
        </a:p>
      </dgm:t>
    </dgm:pt>
    <dgm:pt modelId="{D184E931-9031-4F64-840B-58B86F292EC1}" type="sibTrans" cxnId="{6B4D3325-3042-448B-87A6-79725E3E6743}">
      <dgm:prSet/>
      <dgm:spPr/>
      <dgm:t>
        <a:bodyPr/>
        <a:lstStyle/>
        <a:p>
          <a:endParaRPr lang="en-US"/>
        </a:p>
      </dgm:t>
    </dgm:pt>
    <dgm:pt modelId="{BB6F4FAB-E834-4EDD-9F1C-7188A04F45D2}">
      <dgm:prSet/>
      <dgm:spPr/>
      <dgm:t>
        <a:bodyPr/>
        <a:lstStyle/>
        <a:p>
          <a:r>
            <a:rPr lang="pl-PL"/>
            <a:t>Działalność edukacyjna w zakresie ekonomii i finansów; </a:t>
          </a:r>
          <a:endParaRPr lang="en-US"/>
        </a:p>
      </dgm:t>
    </dgm:pt>
    <dgm:pt modelId="{35F19BB8-2A0A-4D36-AB3E-7CFEB2E13CCE}" type="parTrans" cxnId="{925D5219-8000-4624-9F11-D53ABA27CD89}">
      <dgm:prSet/>
      <dgm:spPr/>
      <dgm:t>
        <a:bodyPr/>
        <a:lstStyle/>
        <a:p>
          <a:endParaRPr lang="en-US"/>
        </a:p>
      </dgm:t>
    </dgm:pt>
    <dgm:pt modelId="{8CC2D59E-D880-4D76-8DA3-139D1F535700}" type="sibTrans" cxnId="{925D5219-8000-4624-9F11-D53ABA27CD89}">
      <dgm:prSet/>
      <dgm:spPr/>
      <dgm:t>
        <a:bodyPr/>
        <a:lstStyle/>
        <a:p>
          <a:endParaRPr lang="en-US"/>
        </a:p>
      </dgm:t>
    </dgm:pt>
    <dgm:pt modelId="{EA2ECCF9-CE73-4CC7-8825-223C731C5C64}" type="pres">
      <dgm:prSet presAssocID="{C38FE772-824A-4F08-A22F-500C529DFE68}" presName="vert0" presStyleCnt="0">
        <dgm:presLayoutVars>
          <dgm:dir/>
          <dgm:animOne val="branch"/>
          <dgm:animLvl val="lvl"/>
        </dgm:presLayoutVars>
      </dgm:prSet>
      <dgm:spPr/>
    </dgm:pt>
    <dgm:pt modelId="{6CE3BE2B-A5AD-4B85-A158-F80CE3764331}" type="pres">
      <dgm:prSet presAssocID="{E8456C10-75BA-4CC5-B6A9-73432B4578F3}" presName="thickLine" presStyleLbl="alignNode1" presStyleIdx="0" presStyleCnt="6"/>
      <dgm:spPr/>
    </dgm:pt>
    <dgm:pt modelId="{A6641B13-934D-4410-AA16-9D38C944E834}" type="pres">
      <dgm:prSet presAssocID="{E8456C10-75BA-4CC5-B6A9-73432B4578F3}" presName="horz1" presStyleCnt="0"/>
      <dgm:spPr/>
    </dgm:pt>
    <dgm:pt modelId="{15C3E5A3-7931-48C4-A8AE-56DD3B6D8380}" type="pres">
      <dgm:prSet presAssocID="{E8456C10-75BA-4CC5-B6A9-73432B4578F3}" presName="tx1" presStyleLbl="revTx" presStyleIdx="0" presStyleCnt="6"/>
      <dgm:spPr/>
    </dgm:pt>
    <dgm:pt modelId="{33F8AC5D-4FEF-4D56-A5BB-90DFF0874429}" type="pres">
      <dgm:prSet presAssocID="{E8456C10-75BA-4CC5-B6A9-73432B4578F3}" presName="vert1" presStyleCnt="0"/>
      <dgm:spPr/>
    </dgm:pt>
    <dgm:pt modelId="{58ADAD95-6E14-4EFF-8C5A-4048C5B59AD9}" type="pres">
      <dgm:prSet presAssocID="{14B47DF7-CB81-4E1D-98D8-060510E22100}" presName="thickLine" presStyleLbl="alignNode1" presStyleIdx="1" presStyleCnt="6"/>
      <dgm:spPr/>
    </dgm:pt>
    <dgm:pt modelId="{8DBA6FE3-AF51-4DDC-995A-6E9A02413AC8}" type="pres">
      <dgm:prSet presAssocID="{14B47DF7-CB81-4E1D-98D8-060510E22100}" presName="horz1" presStyleCnt="0"/>
      <dgm:spPr/>
    </dgm:pt>
    <dgm:pt modelId="{52EE5C80-77A3-4809-ABD3-87B84B571E95}" type="pres">
      <dgm:prSet presAssocID="{14B47DF7-CB81-4E1D-98D8-060510E22100}" presName="tx1" presStyleLbl="revTx" presStyleIdx="1" presStyleCnt="6"/>
      <dgm:spPr/>
    </dgm:pt>
    <dgm:pt modelId="{72C20BA9-A6D1-4581-B8D7-D10FCD34DD9C}" type="pres">
      <dgm:prSet presAssocID="{14B47DF7-CB81-4E1D-98D8-060510E22100}" presName="vert1" presStyleCnt="0"/>
      <dgm:spPr/>
    </dgm:pt>
    <dgm:pt modelId="{B4DD09CF-4BA2-402A-8B33-5C60A54B6C51}" type="pres">
      <dgm:prSet presAssocID="{18757094-575F-413A-AA44-C78D5ABCE22E}" presName="thickLine" presStyleLbl="alignNode1" presStyleIdx="2" presStyleCnt="6"/>
      <dgm:spPr/>
    </dgm:pt>
    <dgm:pt modelId="{FD349D4E-CCDE-43E4-BC88-13C5D47B70C0}" type="pres">
      <dgm:prSet presAssocID="{18757094-575F-413A-AA44-C78D5ABCE22E}" presName="horz1" presStyleCnt="0"/>
      <dgm:spPr/>
    </dgm:pt>
    <dgm:pt modelId="{E596B0B6-82F8-4237-8A34-E6C4AB718CDA}" type="pres">
      <dgm:prSet presAssocID="{18757094-575F-413A-AA44-C78D5ABCE22E}" presName="tx1" presStyleLbl="revTx" presStyleIdx="2" presStyleCnt="6"/>
      <dgm:spPr/>
    </dgm:pt>
    <dgm:pt modelId="{057ABA92-BA3D-409C-9474-8A6E7FEAB49A}" type="pres">
      <dgm:prSet presAssocID="{18757094-575F-413A-AA44-C78D5ABCE22E}" presName="vert1" presStyleCnt="0"/>
      <dgm:spPr/>
    </dgm:pt>
    <dgm:pt modelId="{3234B137-F76C-4861-8097-AC91C5AEE7DA}" type="pres">
      <dgm:prSet presAssocID="{B2C50618-D093-499C-9B5E-A93A2C237D39}" presName="thickLine" presStyleLbl="alignNode1" presStyleIdx="3" presStyleCnt="6"/>
      <dgm:spPr/>
    </dgm:pt>
    <dgm:pt modelId="{72974D86-22DB-4C60-A1AA-C8FE1D9A6FE7}" type="pres">
      <dgm:prSet presAssocID="{B2C50618-D093-499C-9B5E-A93A2C237D39}" presName="horz1" presStyleCnt="0"/>
      <dgm:spPr/>
    </dgm:pt>
    <dgm:pt modelId="{7372E460-4722-4388-B940-ADE41346D3B3}" type="pres">
      <dgm:prSet presAssocID="{B2C50618-D093-499C-9B5E-A93A2C237D39}" presName="tx1" presStyleLbl="revTx" presStyleIdx="3" presStyleCnt="6"/>
      <dgm:spPr/>
    </dgm:pt>
    <dgm:pt modelId="{64BADE29-94FF-4A53-A905-DC4082B657AE}" type="pres">
      <dgm:prSet presAssocID="{B2C50618-D093-499C-9B5E-A93A2C237D39}" presName="vert1" presStyleCnt="0"/>
      <dgm:spPr/>
    </dgm:pt>
    <dgm:pt modelId="{E369805B-3C40-4380-B200-77B44CB3A878}" type="pres">
      <dgm:prSet presAssocID="{9707E56D-2789-43D5-BF35-CFB5320ED095}" presName="thickLine" presStyleLbl="alignNode1" presStyleIdx="4" presStyleCnt="6"/>
      <dgm:spPr/>
    </dgm:pt>
    <dgm:pt modelId="{EDF5FAB4-056D-4259-968B-A3C216E13337}" type="pres">
      <dgm:prSet presAssocID="{9707E56D-2789-43D5-BF35-CFB5320ED095}" presName="horz1" presStyleCnt="0"/>
      <dgm:spPr/>
    </dgm:pt>
    <dgm:pt modelId="{C623192D-9D00-422A-B4E4-708292EC0AD0}" type="pres">
      <dgm:prSet presAssocID="{9707E56D-2789-43D5-BF35-CFB5320ED095}" presName="tx1" presStyleLbl="revTx" presStyleIdx="4" presStyleCnt="6"/>
      <dgm:spPr/>
    </dgm:pt>
    <dgm:pt modelId="{58EB3DE8-C847-466A-B8A4-6AD26E1230DD}" type="pres">
      <dgm:prSet presAssocID="{9707E56D-2789-43D5-BF35-CFB5320ED095}" presName="vert1" presStyleCnt="0"/>
      <dgm:spPr/>
    </dgm:pt>
    <dgm:pt modelId="{1ECAC541-5581-45E3-8951-32D50A9CE051}" type="pres">
      <dgm:prSet presAssocID="{BB6F4FAB-E834-4EDD-9F1C-7188A04F45D2}" presName="thickLine" presStyleLbl="alignNode1" presStyleIdx="5" presStyleCnt="6"/>
      <dgm:spPr/>
    </dgm:pt>
    <dgm:pt modelId="{1551F9E5-4694-49F2-9757-062CA8E72EFD}" type="pres">
      <dgm:prSet presAssocID="{BB6F4FAB-E834-4EDD-9F1C-7188A04F45D2}" presName="horz1" presStyleCnt="0"/>
      <dgm:spPr/>
    </dgm:pt>
    <dgm:pt modelId="{BD9A489E-7BF1-4768-AA30-0BE379A31AB1}" type="pres">
      <dgm:prSet presAssocID="{BB6F4FAB-E834-4EDD-9F1C-7188A04F45D2}" presName="tx1" presStyleLbl="revTx" presStyleIdx="5" presStyleCnt="6"/>
      <dgm:spPr/>
    </dgm:pt>
    <dgm:pt modelId="{D480224B-9FF5-4241-9B4B-A6769A8E9741}" type="pres">
      <dgm:prSet presAssocID="{BB6F4FAB-E834-4EDD-9F1C-7188A04F45D2}" presName="vert1" presStyleCnt="0"/>
      <dgm:spPr/>
    </dgm:pt>
  </dgm:ptLst>
  <dgm:cxnLst>
    <dgm:cxn modelId="{37459403-AA1C-480A-85F4-FF1736231FF2}" srcId="{C38FE772-824A-4F08-A22F-500C529DFE68}" destId="{18757094-575F-413A-AA44-C78D5ABCE22E}" srcOrd="2" destOrd="0" parTransId="{88B3A624-3C61-4B28-A2D2-9959A967FCAE}" sibTransId="{17DEB732-48F2-4431-9EED-F5F602650F1C}"/>
    <dgm:cxn modelId="{925D5219-8000-4624-9F11-D53ABA27CD89}" srcId="{C38FE772-824A-4F08-A22F-500C529DFE68}" destId="{BB6F4FAB-E834-4EDD-9F1C-7188A04F45D2}" srcOrd="5" destOrd="0" parTransId="{35F19BB8-2A0A-4D36-AB3E-7CFEB2E13CCE}" sibTransId="{8CC2D59E-D880-4D76-8DA3-139D1F535700}"/>
    <dgm:cxn modelId="{6B4D3325-3042-448B-87A6-79725E3E6743}" srcId="{C38FE772-824A-4F08-A22F-500C529DFE68}" destId="{9707E56D-2789-43D5-BF35-CFB5320ED095}" srcOrd="4" destOrd="0" parTransId="{21EF2175-855E-4987-AB3D-30B3581FCA28}" sibTransId="{D184E931-9031-4F64-840B-58B86F292EC1}"/>
    <dgm:cxn modelId="{392A9665-A619-4B67-A419-F93C388502AF}" type="presOf" srcId="{B2C50618-D093-499C-9B5E-A93A2C237D39}" destId="{7372E460-4722-4388-B940-ADE41346D3B3}" srcOrd="0" destOrd="0" presId="urn:microsoft.com/office/officeart/2008/layout/LinedList"/>
    <dgm:cxn modelId="{FFA4F24D-A98B-4F58-8188-3F5A0183BE05}" type="presOf" srcId="{C38FE772-824A-4F08-A22F-500C529DFE68}" destId="{EA2ECCF9-CE73-4CC7-8825-223C731C5C64}" srcOrd="0" destOrd="0" presId="urn:microsoft.com/office/officeart/2008/layout/LinedList"/>
    <dgm:cxn modelId="{156D797D-D58B-49D6-8A81-000C8B16B4C8}" srcId="{C38FE772-824A-4F08-A22F-500C529DFE68}" destId="{B2C50618-D093-499C-9B5E-A93A2C237D39}" srcOrd="3" destOrd="0" parTransId="{90FC5776-83F3-4202-ADBB-6C553D215CD5}" sibTransId="{3B6A604A-5343-4BF4-B9CA-D1293C691F7E}"/>
    <dgm:cxn modelId="{23F91D90-A616-4ED8-9974-135A80AA65D4}" srcId="{C38FE772-824A-4F08-A22F-500C529DFE68}" destId="{E8456C10-75BA-4CC5-B6A9-73432B4578F3}" srcOrd="0" destOrd="0" parTransId="{C43528F6-4D44-4363-8DDA-880B00EB822C}" sibTransId="{907C3D6E-21D6-47A0-9557-DCB147196335}"/>
    <dgm:cxn modelId="{6E9A2E94-CD52-427C-9D32-F206B125C00F}" type="presOf" srcId="{14B47DF7-CB81-4E1D-98D8-060510E22100}" destId="{52EE5C80-77A3-4809-ABD3-87B84B571E95}" srcOrd="0" destOrd="0" presId="urn:microsoft.com/office/officeart/2008/layout/LinedList"/>
    <dgm:cxn modelId="{32B5B4A1-AECB-42D9-B257-0531BA3CE41D}" type="presOf" srcId="{9707E56D-2789-43D5-BF35-CFB5320ED095}" destId="{C623192D-9D00-422A-B4E4-708292EC0AD0}" srcOrd="0" destOrd="0" presId="urn:microsoft.com/office/officeart/2008/layout/LinedList"/>
    <dgm:cxn modelId="{14D231B4-38E3-437B-BB80-D8D13DAAA96A}" srcId="{C38FE772-824A-4F08-A22F-500C529DFE68}" destId="{14B47DF7-CB81-4E1D-98D8-060510E22100}" srcOrd="1" destOrd="0" parTransId="{05CEBC6E-1C9A-4C03-A663-E461D3A5A961}" sibTransId="{00528AD3-E11F-4503-8B1B-B2797B37B645}"/>
    <dgm:cxn modelId="{9B239DDC-41CC-41EE-B15E-220AE8DD9377}" type="presOf" srcId="{18757094-575F-413A-AA44-C78D5ABCE22E}" destId="{E596B0B6-82F8-4237-8A34-E6C4AB718CDA}" srcOrd="0" destOrd="0" presId="urn:microsoft.com/office/officeart/2008/layout/LinedList"/>
    <dgm:cxn modelId="{8515AEDF-7D95-4A53-AF2B-BDDEAC26790D}" type="presOf" srcId="{BB6F4FAB-E834-4EDD-9F1C-7188A04F45D2}" destId="{BD9A489E-7BF1-4768-AA30-0BE379A31AB1}" srcOrd="0" destOrd="0" presId="urn:microsoft.com/office/officeart/2008/layout/LinedList"/>
    <dgm:cxn modelId="{A06BCEEC-D016-49EA-A086-B8AF24C4C868}" type="presOf" srcId="{E8456C10-75BA-4CC5-B6A9-73432B4578F3}" destId="{15C3E5A3-7931-48C4-A8AE-56DD3B6D8380}" srcOrd="0" destOrd="0" presId="urn:microsoft.com/office/officeart/2008/layout/LinedList"/>
    <dgm:cxn modelId="{D61EA1A1-764B-4AE0-9F38-3113776EB9AD}" type="presParOf" srcId="{EA2ECCF9-CE73-4CC7-8825-223C731C5C64}" destId="{6CE3BE2B-A5AD-4B85-A158-F80CE3764331}" srcOrd="0" destOrd="0" presId="urn:microsoft.com/office/officeart/2008/layout/LinedList"/>
    <dgm:cxn modelId="{575D8E6D-AD6F-434D-93A6-767C40249896}" type="presParOf" srcId="{EA2ECCF9-CE73-4CC7-8825-223C731C5C64}" destId="{A6641B13-934D-4410-AA16-9D38C944E834}" srcOrd="1" destOrd="0" presId="urn:microsoft.com/office/officeart/2008/layout/LinedList"/>
    <dgm:cxn modelId="{ACF6B6B9-D93B-4E35-8C08-1F65F17200CD}" type="presParOf" srcId="{A6641B13-934D-4410-AA16-9D38C944E834}" destId="{15C3E5A3-7931-48C4-A8AE-56DD3B6D8380}" srcOrd="0" destOrd="0" presId="urn:microsoft.com/office/officeart/2008/layout/LinedList"/>
    <dgm:cxn modelId="{ED3170E9-5530-4A05-B128-5F9D18859007}" type="presParOf" srcId="{A6641B13-934D-4410-AA16-9D38C944E834}" destId="{33F8AC5D-4FEF-4D56-A5BB-90DFF0874429}" srcOrd="1" destOrd="0" presId="urn:microsoft.com/office/officeart/2008/layout/LinedList"/>
    <dgm:cxn modelId="{879FA9DC-0B55-4D08-ABB0-02F58090A2DA}" type="presParOf" srcId="{EA2ECCF9-CE73-4CC7-8825-223C731C5C64}" destId="{58ADAD95-6E14-4EFF-8C5A-4048C5B59AD9}" srcOrd="2" destOrd="0" presId="urn:microsoft.com/office/officeart/2008/layout/LinedList"/>
    <dgm:cxn modelId="{C79724B5-135C-4015-8CF6-2C568652C2E1}" type="presParOf" srcId="{EA2ECCF9-CE73-4CC7-8825-223C731C5C64}" destId="{8DBA6FE3-AF51-4DDC-995A-6E9A02413AC8}" srcOrd="3" destOrd="0" presId="urn:microsoft.com/office/officeart/2008/layout/LinedList"/>
    <dgm:cxn modelId="{D8C0CE46-49AE-4111-A586-8216D34762F2}" type="presParOf" srcId="{8DBA6FE3-AF51-4DDC-995A-6E9A02413AC8}" destId="{52EE5C80-77A3-4809-ABD3-87B84B571E95}" srcOrd="0" destOrd="0" presId="urn:microsoft.com/office/officeart/2008/layout/LinedList"/>
    <dgm:cxn modelId="{9C199A69-172A-47D3-A536-E9E6F0C3D1B4}" type="presParOf" srcId="{8DBA6FE3-AF51-4DDC-995A-6E9A02413AC8}" destId="{72C20BA9-A6D1-4581-B8D7-D10FCD34DD9C}" srcOrd="1" destOrd="0" presId="urn:microsoft.com/office/officeart/2008/layout/LinedList"/>
    <dgm:cxn modelId="{3AA85779-A53D-458B-9AFE-E16B4B7FA2A0}" type="presParOf" srcId="{EA2ECCF9-CE73-4CC7-8825-223C731C5C64}" destId="{B4DD09CF-4BA2-402A-8B33-5C60A54B6C51}" srcOrd="4" destOrd="0" presId="urn:microsoft.com/office/officeart/2008/layout/LinedList"/>
    <dgm:cxn modelId="{E58D328C-88AC-4414-BF7E-B6FF521F85DC}" type="presParOf" srcId="{EA2ECCF9-CE73-4CC7-8825-223C731C5C64}" destId="{FD349D4E-CCDE-43E4-BC88-13C5D47B70C0}" srcOrd="5" destOrd="0" presId="urn:microsoft.com/office/officeart/2008/layout/LinedList"/>
    <dgm:cxn modelId="{7238F577-0222-4EF4-B1C4-7849171FCCFA}" type="presParOf" srcId="{FD349D4E-CCDE-43E4-BC88-13C5D47B70C0}" destId="{E596B0B6-82F8-4237-8A34-E6C4AB718CDA}" srcOrd="0" destOrd="0" presId="urn:microsoft.com/office/officeart/2008/layout/LinedList"/>
    <dgm:cxn modelId="{42C8A94A-7254-4BF3-BAC0-11F891E119B0}" type="presParOf" srcId="{FD349D4E-CCDE-43E4-BC88-13C5D47B70C0}" destId="{057ABA92-BA3D-409C-9474-8A6E7FEAB49A}" srcOrd="1" destOrd="0" presId="urn:microsoft.com/office/officeart/2008/layout/LinedList"/>
    <dgm:cxn modelId="{5A1F442D-F1E1-4EA8-A5A6-5CEE53A44649}" type="presParOf" srcId="{EA2ECCF9-CE73-4CC7-8825-223C731C5C64}" destId="{3234B137-F76C-4861-8097-AC91C5AEE7DA}" srcOrd="6" destOrd="0" presId="urn:microsoft.com/office/officeart/2008/layout/LinedList"/>
    <dgm:cxn modelId="{759D20C7-DD2F-4544-BC46-471435D5A521}" type="presParOf" srcId="{EA2ECCF9-CE73-4CC7-8825-223C731C5C64}" destId="{72974D86-22DB-4C60-A1AA-C8FE1D9A6FE7}" srcOrd="7" destOrd="0" presId="urn:microsoft.com/office/officeart/2008/layout/LinedList"/>
    <dgm:cxn modelId="{CBAD2554-4E56-429F-847E-89076DB2757E}" type="presParOf" srcId="{72974D86-22DB-4C60-A1AA-C8FE1D9A6FE7}" destId="{7372E460-4722-4388-B940-ADE41346D3B3}" srcOrd="0" destOrd="0" presId="urn:microsoft.com/office/officeart/2008/layout/LinedList"/>
    <dgm:cxn modelId="{A92B3C71-3FBF-4511-AA4D-0A7803BCA063}" type="presParOf" srcId="{72974D86-22DB-4C60-A1AA-C8FE1D9A6FE7}" destId="{64BADE29-94FF-4A53-A905-DC4082B657AE}" srcOrd="1" destOrd="0" presId="urn:microsoft.com/office/officeart/2008/layout/LinedList"/>
    <dgm:cxn modelId="{C2F938CE-57CE-422D-AB6F-9498971160EC}" type="presParOf" srcId="{EA2ECCF9-CE73-4CC7-8825-223C731C5C64}" destId="{E369805B-3C40-4380-B200-77B44CB3A878}" srcOrd="8" destOrd="0" presId="urn:microsoft.com/office/officeart/2008/layout/LinedList"/>
    <dgm:cxn modelId="{392A374C-B62B-4C31-B0CC-B042135FFEC9}" type="presParOf" srcId="{EA2ECCF9-CE73-4CC7-8825-223C731C5C64}" destId="{EDF5FAB4-056D-4259-968B-A3C216E13337}" srcOrd="9" destOrd="0" presId="urn:microsoft.com/office/officeart/2008/layout/LinedList"/>
    <dgm:cxn modelId="{3BEBF01C-B15A-45AA-BD91-34DCF95DA627}" type="presParOf" srcId="{EDF5FAB4-056D-4259-968B-A3C216E13337}" destId="{C623192D-9D00-422A-B4E4-708292EC0AD0}" srcOrd="0" destOrd="0" presId="urn:microsoft.com/office/officeart/2008/layout/LinedList"/>
    <dgm:cxn modelId="{61CA386B-3763-40FC-9FD5-61A00AC8D27A}" type="presParOf" srcId="{EDF5FAB4-056D-4259-968B-A3C216E13337}" destId="{58EB3DE8-C847-466A-B8A4-6AD26E1230DD}" srcOrd="1" destOrd="0" presId="urn:microsoft.com/office/officeart/2008/layout/LinedList"/>
    <dgm:cxn modelId="{15446107-BA6C-4740-8A58-4E0C47ACD9AA}" type="presParOf" srcId="{EA2ECCF9-CE73-4CC7-8825-223C731C5C64}" destId="{1ECAC541-5581-45E3-8951-32D50A9CE051}" srcOrd="10" destOrd="0" presId="urn:microsoft.com/office/officeart/2008/layout/LinedList"/>
    <dgm:cxn modelId="{F5209AAD-3CB7-4E3A-A0CF-29FF54D5A094}" type="presParOf" srcId="{EA2ECCF9-CE73-4CC7-8825-223C731C5C64}" destId="{1551F9E5-4694-49F2-9757-062CA8E72EFD}" srcOrd="11" destOrd="0" presId="urn:microsoft.com/office/officeart/2008/layout/LinedList"/>
    <dgm:cxn modelId="{6423B172-CE07-4B9D-8784-61284597A773}" type="presParOf" srcId="{1551F9E5-4694-49F2-9757-062CA8E72EFD}" destId="{BD9A489E-7BF1-4768-AA30-0BE379A31AB1}" srcOrd="0" destOrd="0" presId="urn:microsoft.com/office/officeart/2008/layout/LinedList"/>
    <dgm:cxn modelId="{9B77D9C3-2418-446B-8CD0-FBE2E3C01221}" type="presParOf" srcId="{1551F9E5-4694-49F2-9757-062CA8E72EFD}" destId="{D480224B-9FF5-4241-9B4B-A6769A8E97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0D2B32-57ED-43A0-9B4F-F9F091BB9B1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E5A2FDE-8B01-4B30-8060-04C6E24DE99E}">
      <dgm:prSet/>
      <dgm:spPr/>
      <dgm:t>
        <a:bodyPr/>
        <a:lstStyle/>
        <a:p>
          <a:r>
            <a:rPr lang="pl-PL"/>
            <a:t>W praktyce gospodarczej spotykamy się z dwoma typami banków: bankami centralnymi oraz bankami komercyjnymi;</a:t>
          </a:r>
          <a:endParaRPr lang="en-US"/>
        </a:p>
      </dgm:t>
    </dgm:pt>
    <dgm:pt modelId="{241E227F-2E2E-451A-98B2-EC4612D791E2}" type="parTrans" cxnId="{23F0A9AA-C16D-44E1-AC41-68691298513A}">
      <dgm:prSet/>
      <dgm:spPr/>
      <dgm:t>
        <a:bodyPr/>
        <a:lstStyle/>
        <a:p>
          <a:endParaRPr lang="en-US"/>
        </a:p>
      </dgm:t>
    </dgm:pt>
    <dgm:pt modelId="{60C24BFA-94B3-4154-98D8-D5D68F8B1EC1}" type="sibTrans" cxnId="{23F0A9AA-C16D-44E1-AC41-68691298513A}">
      <dgm:prSet/>
      <dgm:spPr/>
      <dgm:t>
        <a:bodyPr/>
        <a:lstStyle/>
        <a:p>
          <a:endParaRPr lang="en-US"/>
        </a:p>
      </dgm:t>
    </dgm:pt>
    <dgm:pt modelId="{9099667E-9992-4005-95DF-F17BD53230E1}">
      <dgm:prSet/>
      <dgm:spPr/>
      <dgm:t>
        <a:bodyPr/>
        <a:lstStyle/>
        <a:p>
          <a:r>
            <a:rPr lang="pl-PL"/>
            <a:t>Dla zwykłego obywatela typowym punktem kontaktu będzie bank komercyjny (czy to prywatny czy też państwowy), który zajmuje się obsługą firm oraz osób prywatnych;</a:t>
          </a:r>
          <a:endParaRPr lang="en-US"/>
        </a:p>
      </dgm:t>
    </dgm:pt>
    <dgm:pt modelId="{46FC87EA-1E7C-479E-8E80-09A1AE724DDD}" type="parTrans" cxnId="{4611CEB6-4AFE-4E3C-8587-94392415BF10}">
      <dgm:prSet/>
      <dgm:spPr/>
      <dgm:t>
        <a:bodyPr/>
        <a:lstStyle/>
        <a:p>
          <a:endParaRPr lang="en-US"/>
        </a:p>
      </dgm:t>
    </dgm:pt>
    <dgm:pt modelId="{42B80FD2-F9C4-4AF5-B72D-980A5A30F27D}" type="sibTrans" cxnId="{4611CEB6-4AFE-4E3C-8587-94392415BF10}">
      <dgm:prSet/>
      <dgm:spPr/>
      <dgm:t>
        <a:bodyPr/>
        <a:lstStyle/>
        <a:p>
          <a:endParaRPr lang="en-US"/>
        </a:p>
      </dgm:t>
    </dgm:pt>
    <dgm:pt modelId="{7B17884E-58F0-4272-8559-CB6D22FA4A9B}">
      <dgm:prSet/>
      <dgm:spPr/>
      <dgm:t>
        <a:bodyPr/>
        <a:lstStyle/>
        <a:p>
          <a:r>
            <a:rPr lang="pl-PL"/>
            <a:t>Bank Centralny jest jak już wskazywaliśmy bankiem banków oraz bankiem państwa. </a:t>
          </a:r>
          <a:endParaRPr lang="en-US"/>
        </a:p>
      </dgm:t>
    </dgm:pt>
    <dgm:pt modelId="{9B33624A-4C37-4E4F-B9EC-56E6097BF4B1}" type="parTrans" cxnId="{804D5182-D1BD-4E2D-B648-7CB26ABCEACE}">
      <dgm:prSet/>
      <dgm:spPr/>
      <dgm:t>
        <a:bodyPr/>
        <a:lstStyle/>
        <a:p>
          <a:endParaRPr lang="en-US"/>
        </a:p>
      </dgm:t>
    </dgm:pt>
    <dgm:pt modelId="{1E8959E1-EFBE-4945-8CC3-632E389556CC}" type="sibTrans" cxnId="{804D5182-D1BD-4E2D-B648-7CB26ABCEACE}">
      <dgm:prSet/>
      <dgm:spPr/>
      <dgm:t>
        <a:bodyPr/>
        <a:lstStyle/>
        <a:p>
          <a:endParaRPr lang="en-US"/>
        </a:p>
      </dgm:t>
    </dgm:pt>
    <dgm:pt modelId="{7F42C02A-70F0-40C1-A616-6CF439C1B008}" type="pres">
      <dgm:prSet presAssocID="{E20D2B32-57ED-43A0-9B4F-F9F091BB9B12}" presName="linear" presStyleCnt="0">
        <dgm:presLayoutVars>
          <dgm:animLvl val="lvl"/>
          <dgm:resizeHandles val="exact"/>
        </dgm:presLayoutVars>
      </dgm:prSet>
      <dgm:spPr/>
    </dgm:pt>
    <dgm:pt modelId="{EF68114E-5FC9-4BFE-A14E-60A9731A106F}" type="pres">
      <dgm:prSet presAssocID="{3E5A2FDE-8B01-4B30-8060-04C6E24DE99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EF44829-2BAA-42EE-AF7F-9BE20A2B7D60}" type="pres">
      <dgm:prSet presAssocID="{60C24BFA-94B3-4154-98D8-D5D68F8B1EC1}" presName="spacer" presStyleCnt="0"/>
      <dgm:spPr/>
    </dgm:pt>
    <dgm:pt modelId="{BCD7E1D3-23C4-4680-9EAE-ECF2410F070C}" type="pres">
      <dgm:prSet presAssocID="{9099667E-9992-4005-95DF-F17BD53230E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B24DA72-4EEB-45BD-A426-818AC2D30F79}" type="pres">
      <dgm:prSet presAssocID="{42B80FD2-F9C4-4AF5-B72D-980A5A30F27D}" presName="spacer" presStyleCnt="0"/>
      <dgm:spPr/>
    </dgm:pt>
    <dgm:pt modelId="{001668E5-5427-4007-B4A1-DDC7C4BEE0E8}" type="pres">
      <dgm:prSet presAssocID="{7B17884E-58F0-4272-8559-CB6D22FA4A9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70AA714-0BF3-4917-8229-54C9C4156DE8}" type="presOf" srcId="{9099667E-9992-4005-95DF-F17BD53230E1}" destId="{BCD7E1D3-23C4-4680-9EAE-ECF2410F070C}" srcOrd="0" destOrd="0" presId="urn:microsoft.com/office/officeart/2005/8/layout/vList2"/>
    <dgm:cxn modelId="{41C43676-4CED-45FC-B1FD-5B32AD20F093}" type="presOf" srcId="{E20D2B32-57ED-43A0-9B4F-F9F091BB9B12}" destId="{7F42C02A-70F0-40C1-A616-6CF439C1B008}" srcOrd="0" destOrd="0" presId="urn:microsoft.com/office/officeart/2005/8/layout/vList2"/>
    <dgm:cxn modelId="{804D5182-D1BD-4E2D-B648-7CB26ABCEACE}" srcId="{E20D2B32-57ED-43A0-9B4F-F9F091BB9B12}" destId="{7B17884E-58F0-4272-8559-CB6D22FA4A9B}" srcOrd="2" destOrd="0" parTransId="{9B33624A-4C37-4E4F-B9EC-56E6097BF4B1}" sibTransId="{1E8959E1-EFBE-4945-8CC3-632E389556CC}"/>
    <dgm:cxn modelId="{DF461A8B-AD10-461F-AFFB-A735D2278E4D}" type="presOf" srcId="{7B17884E-58F0-4272-8559-CB6D22FA4A9B}" destId="{001668E5-5427-4007-B4A1-DDC7C4BEE0E8}" srcOrd="0" destOrd="0" presId="urn:microsoft.com/office/officeart/2005/8/layout/vList2"/>
    <dgm:cxn modelId="{23F0A9AA-C16D-44E1-AC41-68691298513A}" srcId="{E20D2B32-57ED-43A0-9B4F-F9F091BB9B12}" destId="{3E5A2FDE-8B01-4B30-8060-04C6E24DE99E}" srcOrd="0" destOrd="0" parTransId="{241E227F-2E2E-451A-98B2-EC4612D791E2}" sibTransId="{60C24BFA-94B3-4154-98D8-D5D68F8B1EC1}"/>
    <dgm:cxn modelId="{4611CEB6-4AFE-4E3C-8587-94392415BF10}" srcId="{E20D2B32-57ED-43A0-9B4F-F9F091BB9B12}" destId="{9099667E-9992-4005-95DF-F17BD53230E1}" srcOrd="1" destOrd="0" parTransId="{46FC87EA-1E7C-479E-8E80-09A1AE724DDD}" sibTransId="{42B80FD2-F9C4-4AF5-B72D-980A5A30F27D}"/>
    <dgm:cxn modelId="{04FBFBF9-15F9-4ACB-B675-86C209D9D943}" type="presOf" srcId="{3E5A2FDE-8B01-4B30-8060-04C6E24DE99E}" destId="{EF68114E-5FC9-4BFE-A14E-60A9731A106F}" srcOrd="0" destOrd="0" presId="urn:microsoft.com/office/officeart/2005/8/layout/vList2"/>
    <dgm:cxn modelId="{FE76E876-9C46-4046-88E3-05314F9F6768}" type="presParOf" srcId="{7F42C02A-70F0-40C1-A616-6CF439C1B008}" destId="{EF68114E-5FC9-4BFE-A14E-60A9731A106F}" srcOrd="0" destOrd="0" presId="urn:microsoft.com/office/officeart/2005/8/layout/vList2"/>
    <dgm:cxn modelId="{21055670-FD90-4719-B94D-38D5B7686A6E}" type="presParOf" srcId="{7F42C02A-70F0-40C1-A616-6CF439C1B008}" destId="{AEF44829-2BAA-42EE-AF7F-9BE20A2B7D60}" srcOrd="1" destOrd="0" presId="urn:microsoft.com/office/officeart/2005/8/layout/vList2"/>
    <dgm:cxn modelId="{5E933244-A6B4-4D41-9DFF-7B1C79E0EDD0}" type="presParOf" srcId="{7F42C02A-70F0-40C1-A616-6CF439C1B008}" destId="{BCD7E1D3-23C4-4680-9EAE-ECF2410F070C}" srcOrd="2" destOrd="0" presId="urn:microsoft.com/office/officeart/2005/8/layout/vList2"/>
    <dgm:cxn modelId="{B4D1211D-BFFC-434B-ABB1-5A18F22F8D5F}" type="presParOf" srcId="{7F42C02A-70F0-40C1-A616-6CF439C1B008}" destId="{1B24DA72-4EEB-45BD-A426-818AC2D30F79}" srcOrd="3" destOrd="0" presId="urn:microsoft.com/office/officeart/2005/8/layout/vList2"/>
    <dgm:cxn modelId="{F2A2A222-274A-4302-9EFB-EA95A63C3DB0}" type="presParOf" srcId="{7F42C02A-70F0-40C1-A616-6CF439C1B008}" destId="{001668E5-5427-4007-B4A1-DDC7C4BEE0E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710BBD-7D63-42F3-B47F-E2D4C8B38EA3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86B6A0A4-F141-4FD2-B381-3F1818A2A297}">
      <dgm:prSet/>
      <dgm:spPr/>
      <dgm:t>
        <a:bodyPr/>
        <a:lstStyle/>
        <a:p>
          <a:r>
            <a:rPr lang="pl-PL"/>
            <a:t>Uwaga! Gwarancja dotyczy pojedyńczego banku. Dlatego jeśli posiadamy własne środki w dwóch bankach, to posiadamy osobne gwarancje do 100 tys. EUR na każdy z tych depozytów.</a:t>
          </a:r>
          <a:endParaRPr lang="en-US"/>
        </a:p>
      </dgm:t>
    </dgm:pt>
    <dgm:pt modelId="{02C61354-D9CE-48D2-B56C-C31F9844C79F}" type="parTrans" cxnId="{CF74A272-F6BC-48CD-93E0-1D6622B331B3}">
      <dgm:prSet/>
      <dgm:spPr/>
      <dgm:t>
        <a:bodyPr/>
        <a:lstStyle/>
        <a:p>
          <a:endParaRPr lang="en-US"/>
        </a:p>
      </dgm:t>
    </dgm:pt>
    <dgm:pt modelId="{435E2DFB-9861-4372-9FFE-CBBCA14CE8AA}" type="sibTrans" cxnId="{CF74A272-F6BC-48CD-93E0-1D6622B331B3}">
      <dgm:prSet/>
      <dgm:spPr/>
      <dgm:t>
        <a:bodyPr/>
        <a:lstStyle/>
        <a:p>
          <a:endParaRPr lang="en-US"/>
        </a:p>
      </dgm:t>
    </dgm:pt>
    <dgm:pt modelId="{3E7B1208-250F-4056-9CFC-D7CEB4EB8C6F}">
      <dgm:prSet/>
      <dgm:spPr/>
      <dgm:t>
        <a:bodyPr/>
        <a:lstStyle/>
        <a:p>
          <a:r>
            <a:rPr lang="pl-PL"/>
            <a:t>Dlatego bezpieczniej może być trzymać środki na większej ilości rachunków jeśli przekraczają wysokość gwarancji BFG</a:t>
          </a:r>
          <a:endParaRPr lang="en-US"/>
        </a:p>
      </dgm:t>
    </dgm:pt>
    <dgm:pt modelId="{D5C99206-C9BD-4614-96C2-CEAC7B4C1BA9}" type="parTrans" cxnId="{3F1BDBBA-38F4-437E-A174-774D82A9DD7E}">
      <dgm:prSet/>
      <dgm:spPr/>
      <dgm:t>
        <a:bodyPr/>
        <a:lstStyle/>
        <a:p>
          <a:endParaRPr lang="en-US"/>
        </a:p>
      </dgm:t>
    </dgm:pt>
    <dgm:pt modelId="{E88793E8-760B-4CFF-AB16-CDE87F5EEA3B}" type="sibTrans" cxnId="{3F1BDBBA-38F4-437E-A174-774D82A9DD7E}">
      <dgm:prSet/>
      <dgm:spPr/>
      <dgm:t>
        <a:bodyPr/>
        <a:lstStyle/>
        <a:p>
          <a:endParaRPr lang="en-US"/>
        </a:p>
      </dgm:t>
    </dgm:pt>
    <dgm:pt modelId="{14744B0A-0B38-40C4-BE80-FB4A488516E8}" type="pres">
      <dgm:prSet presAssocID="{58710BBD-7D63-42F3-B47F-E2D4C8B38E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B55C18-4EDE-4C5A-B587-2C04C1816BAF}" type="pres">
      <dgm:prSet presAssocID="{86B6A0A4-F141-4FD2-B381-3F1818A2A297}" presName="hierRoot1" presStyleCnt="0"/>
      <dgm:spPr/>
    </dgm:pt>
    <dgm:pt modelId="{82E41BDC-B92B-46AB-9205-9797A1581262}" type="pres">
      <dgm:prSet presAssocID="{86B6A0A4-F141-4FD2-B381-3F1818A2A297}" presName="composite" presStyleCnt="0"/>
      <dgm:spPr/>
    </dgm:pt>
    <dgm:pt modelId="{F348783F-2191-4E5F-8836-61858172F2A6}" type="pres">
      <dgm:prSet presAssocID="{86B6A0A4-F141-4FD2-B381-3F1818A2A297}" presName="background" presStyleLbl="node0" presStyleIdx="0" presStyleCnt="2"/>
      <dgm:spPr/>
    </dgm:pt>
    <dgm:pt modelId="{1A6161E6-53AC-46A6-B30B-77AC6D0BB694}" type="pres">
      <dgm:prSet presAssocID="{86B6A0A4-F141-4FD2-B381-3F1818A2A297}" presName="text" presStyleLbl="fgAcc0" presStyleIdx="0" presStyleCnt="2">
        <dgm:presLayoutVars>
          <dgm:chPref val="3"/>
        </dgm:presLayoutVars>
      </dgm:prSet>
      <dgm:spPr/>
    </dgm:pt>
    <dgm:pt modelId="{429D531E-AB3B-47C1-BEAC-85683AA95DF8}" type="pres">
      <dgm:prSet presAssocID="{86B6A0A4-F141-4FD2-B381-3F1818A2A297}" presName="hierChild2" presStyleCnt="0"/>
      <dgm:spPr/>
    </dgm:pt>
    <dgm:pt modelId="{2293E078-521E-4B1D-8270-A728934CDDDE}" type="pres">
      <dgm:prSet presAssocID="{3E7B1208-250F-4056-9CFC-D7CEB4EB8C6F}" presName="hierRoot1" presStyleCnt="0"/>
      <dgm:spPr/>
    </dgm:pt>
    <dgm:pt modelId="{1D04B74F-9157-45EC-AC34-41695CFF2E01}" type="pres">
      <dgm:prSet presAssocID="{3E7B1208-250F-4056-9CFC-D7CEB4EB8C6F}" presName="composite" presStyleCnt="0"/>
      <dgm:spPr/>
    </dgm:pt>
    <dgm:pt modelId="{4AB4B101-1AC8-4F7D-8FDB-59EA2E4ADDD7}" type="pres">
      <dgm:prSet presAssocID="{3E7B1208-250F-4056-9CFC-D7CEB4EB8C6F}" presName="background" presStyleLbl="node0" presStyleIdx="1" presStyleCnt="2"/>
      <dgm:spPr/>
    </dgm:pt>
    <dgm:pt modelId="{888B1B2F-F5BF-4059-81DE-4F7F590EB492}" type="pres">
      <dgm:prSet presAssocID="{3E7B1208-250F-4056-9CFC-D7CEB4EB8C6F}" presName="text" presStyleLbl="fgAcc0" presStyleIdx="1" presStyleCnt="2">
        <dgm:presLayoutVars>
          <dgm:chPref val="3"/>
        </dgm:presLayoutVars>
      </dgm:prSet>
      <dgm:spPr/>
    </dgm:pt>
    <dgm:pt modelId="{5AE6B8C6-818E-45B8-B29C-71149F951AE6}" type="pres">
      <dgm:prSet presAssocID="{3E7B1208-250F-4056-9CFC-D7CEB4EB8C6F}" presName="hierChild2" presStyleCnt="0"/>
      <dgm:spPr/>
    </dgm:pt>
  </dgm:ptLst>
  <dgm:cxnLst>
    <dgm:cxn modelId="{D859E55D-9F48-434F-A87F-F700D8065CCB}" type="presOf" srcId="{86B6A0A4-F141-4FD2-B381-3F1818A2A297}" destId="{1A6161E6-53AC-46A6-B30B-77AC6D0BB694}" srcOrd="0" destOrd="0" presId="urn:microsoft.com/office/officeart/2005/8/layout/hierarchy1"/>
    <dgm:cxn modelId="{3A98B747-A258-4899-BBE9-4389261E5860}" type="presOf" srcId="{3E7B1208-250F-4056-9CFC-D7CEB4EB8C6F}" destId="{888B1B2F-F5BF-4059-81DE-4F7F590EB492}" srcOrd="0" destOrd="0" presId="urn:microsoft.com/office/officeart/2005/8/layout/hierarchy1"/>
    <dgm:cxn modelId="{AF7ABE6C-A1D3-48A2-8080-B1DCE7DC63C8}" type="presOf" srcId="{58710BBD-7D63-42F3-B47F-E2D4C8B38EA3}" destId="{14744B0A-0B38-40C4-BE80-FB4A488516E8}" srcOrd="0" destOrd="0" presId="urn:microsoft.com/office/officeart/2005/8/layout/hierarchy1"/>
    <dgm:cxn modelId="{CF74A272-F6BC-48CD-93E0-1D6622B331B3}" srcId="{58710BBD-7D63-42F3-B47F-E2D4C8B38EA3}" destId="{86B6A0A4-F141-4FD2-B381-3F1818A2A297}" srcOrd="0" destOrd="0" parTransId="{02C61354-D9CE-48D2-B56C-C31F9844C79F}" sibTransId="{435E2DFB-9861-4372-9FFE-CBBCA14CE8AA}"/>
    <dgm:cxn modelId="{3F1BDBBA-38F4-437E-A174-774D82A9DD7E}" srcId="{58710BBD-7D63-42F3-B47F-E2D4C8B38EA3}" destId="{3E7B1208-250F-4056-9CFC-D7CEB4EB8C6F}" srcOrd="1" destOrd="0" parTransId="{D5C99206-C9BD-4614-96C2-CEAC7B4C1BA9}" sibTransId="{E88793E8-760B-4CFF-AB16-CDE87F5EEA3B}"/>
    <dgm:cxn modelId="{09CFEF9B-D30A-4C48-AF65-638375A31940}" type="presParOf" srcId="{14744B0A-0B38-40C4-BE80-FB4A488516E8}" destId="{04B55C18-4EDE-4C5A-B587-2C04C1816BAF}" srcOrd="0" destOrd="0" presId="urn:microsoft.com/office/officeart/2005/8/layout/hierarchy1"/>
    <dgm:cxn modelId="{2965D222-83AD-43D3-9623-8625E86AD29D}" type="presParOf" srcId="{04B55C18-4EDE-4C5A-B587-2C04C1816BAF}" destId="{82E41BDC-B92B-46AB-9205-9797A1581262}" srcOrd="0" destOrd="0" presId="urn:microsoft.com/office/officeart/2005/8/layout/hierarchy1"/>
    <dgm:cxn modelId="{00C2AC92-5183-44A6-9A2E-277A98F6794D}" type="presParOf" srcId="{82E41BDC-B92B-46AB-9205-9797A1581262}" destId="{F348783F-2191-4E5F-8836-61858172F2A6}" srcOrd="0" destOrd="0" presId="urn:microsoft.com/office/officeart/2005/8/layout/hierarchy1"/>
    <dgm:cxn modelId="{CD394B79-A5F1-4922-8CB5-BEA2D307F99A}" type="presParOf" srcId="{82E41BDC-B92B-46AB-9205-9797A1581262}" destId="{1A6161E6-53AC-46A6-B30B-77AC6D0BB694}" srcOrd="1" destOrd="0" presId="urn:microsoft.com/office/officeart/2005/8/layout/hierarchy1"/>
    <dgm:cxn modelId="{0CA62C08-021E-4C33-A020-36668E27CB5E}" type="presParOf" srcId="{04B55C18-4EDE-4C5A-B587-2C04C1816BAF}" destId="{429D531E-AB3B-47C1-BEAC-85683AA95DF8}" srcOrd="1" destOrd="0" presId="urn:microsoft.com/office/officeart/2005/8/layout/hierarchy1"/>
    <dgm:cxn modelId="{3AD8C725-4A28-46BE-B630-2F2D8C048195}" type="presParOf" srcId="{14744B0A-0B38-40C4-BE80-FB4A488516E8}" destId="{2293E078-521E-4B1D-8270-A728934CDDDE}" srcOrd="1" destOrd="0" presId="urn:microsoft.com/office/officeart/2005/8/layout/hierarchy1"/>
    <dgm:cxn modelId="{2D43975B-3361-45EE-88BA-5E2F91BCC066}" type="presParOf" srcId="{2293E078-521E-4B1D-8270-A728934CDDDE}" destId="{1D04B74F-9157-45EC-AC34-41695CFF2E01}" srcOrd="0" destOrd="0" presId="urn:microsoft.com/office/officeart/2005/8/layout/hierarchy1"/>
    <dgm:cxn modelId="{306E5FF1-B34D-4197-9264-BBF89636CEA4}" type="presParOf" srcId="{1D04B74F-9157-45EC-AC34-41695CFF2E01}" destId="{4AB4B101-1AC8-4F7D-8FDB-59EA2E4ADDD7}" srcOrd="0" destOrd="0" presId="urn:microsoft.com/office/officeart/2005/8/layout/hierarchy1"/>
    <dgm:cxn modelId="{62D40449-CCC8-43A3-A618-CC5CDCDEAFCD}" type="presParOf" srcId="{1D04B74F-9157-45EC-AC34-41695CFF2E01}" destId="{888B1B2F-F5BF-4059-81DE-4F7F590EB492}" srcOrd="1" destOrd="0" presId="urn:microsoft.com/office/officeart/2005/8/layout/hierarchy1"/>
    <dgm:cxn modelId="{3E12A5E6-E184-43E3-8F14-618294FA508C}" type="presParOf" srcId="{2293E078-521E-4B1D-8270-A728934CDDDE}" destId="{5AE6B8C6-818E-45B8-B29C-71149F951A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009874-FC86-4C1B-AC83-DAD81CBE1E8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DD7EAC5-C5AA-4B77-9375-BC2CEEF653C3}">
      <dgm:prSet/>
      <dgm:spPr/>
      <dgm:t>
        <a:bodyPr/>
        <a:lstStyle/>
        <a:p>
          <a:r>
            <a:rPr lang="pl-PL"/>
            <a:t>Pamiętaj deponuj pieniądze tylko w instytucjach, które posiadają podpisaną umowę z BFG!</a:t>
          </a:r>
          <a:endParaRPr lang="en-US"/>
        </a:p>
      </dgm:t>
    </dgm:pt>
    <dgm:pt modelId="{3CCB8ED1-DD22-4559-A6F8-CB0E4E5E49A4}" type="parTrans" cxnId="{6D928172-BC20-4AAA-9D7D-5EEF6ADDF753}">
      <dgm:prSet/>
      <dgm:spPr/>
      <dgm:t>
        <a:bodyPr/>
        <a:lstStyle/>
        <a:p>
          <a:endParaRPr lang="en-US"/>
        </a:p>
      </dgm:t>
    </dgm:pt>
    <dgm:pt modelId="{CEFE0532-CB96-4D09-B3AC-DD785AFB6619}" type="sibTrans" cxnId="{6D928172-BC20-4AAA-9D7D-5EEF6ADDF753}">
      <dgm:prSet/>
      <dgm:spPr/>
      <dgm:t>
        <a:bodyPr/>
        <a:lstStyle/>
        <a:p>
          <a:endParaRPr lang="en-US"/>
        </a:p>
      </dgm:t>
    </dgm:pt>
    <dgm:pt modelId="{20665CEF-7307-46ED-9D21-625CC5DF5B03}">
      <dgm:prSet/>
      <dgm:spPr/>
      <dgm:t>
        <a:bodyPr/>
        <a:lstStyle/>
        <a:p>
          <a:r>
            <a:rPr lang="pl-PL"/>
            <a:t>Z BFG w roku 2020 było objętych gwarancjami BFG 25 banków komercyjnych, 36 kas oszczędnościowo-kredytowych oraz 270 banków spółdzielczych.</a:t>
          </a:r>
          <a:endParaRPr lang="en-US"/>
        </a:p>
      </dgm:t>
    </dgm:pt>
    <dgm:pt modelId="{4E0DE274-1609-4DE7-9C0C-CB96A977C91F}" type="parTrans" cxnId="{641B7E42-9A43-47E0-B351-96D7BC2001D7}">
      <dgm:prSet/>
      <dgm:spPr/>
      <dgm:t>
        <a:bodyPr/>
        <a:lstStyle/>
        <a:p>
          <a:endParaRPr lang="en-US"/>
        </a:p>
      </dgm:t>
    </dgm:pt>
    <dgm:pt modelId="{BEE7CED6-C520-4B76-9066-1133A3ED24E8}" type="sibTrans" cxnId="{641B7E42-9A43-47E0-B351-96D7BC2001D7}">
      <dgm:prSet/>
      <dgm:spPr/>
      <dgm:t>
        <a:bodyPr/>
        <a:lstStyle/>
        <a:p>
          <a:endParaRPr lang="en-US"/>
        </a:p>
      </dgm:t>
    </dgm:pt>
    <dgm:pt modelId="{0BA3F8C6-B079-4728-840E-9D7DAFC2CBE8}" type="pres">
      <dgm:prSet presAssocID="{3C009874-FC86-4C1B-AC83-DAD81CBE1E80}" presName="linear" presStyleCnt="0">
        <dgm:presLayoutVars>
          <dgm:animLvl val="lvl"/>
          <dgm:resizeHandles val="exact"/>
        </dgm:presLayoutVars>
      </dgm:prSet>
      <dgm:spPr/>
    </dgm:pt>
    <dgm:pt modelId="{B0A75B94-B0AD-4D39-BDFC-E01D9173B7A7}" type="pres">
      <dgm:prSet presAssocID="{4DD7EAC5-C5AA-4B77-9375-BC2CEEF653C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7DB8EF0-0ED1-4F2F-8C99-380CB4856F95}" type="pres">
      <dgm:prSet presAssocID="{CEFE0532-CB96-4D09-B3AC-DD785AFB6619}" presName="spacer" presStyleCnt="0"/>
      <dgm:spPr/>
    </dgm:pt>
    <dgm:pt modelId="{28562208-5ECC-4416-8498-FB71AAC95F75}" type="pres">
      <dgm:prSet presAssocID="{20665CEF-7307-46ED-9D21-625CC5DF5B0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25FFD14-F548-4969-B248-93B0F0B5EFCE}" type="presOf" srcId="{20665CEF-7307-46ED-9D21-625CC5DF5B03}" destId="{28562208-5ECC-4416-8498-FB71AAC95F75}" srcOrd="0" destOrd="0" presId="urn:microsoft.com/office/officeart/2005/8/layout/vList2"/>
    <dgm:cxn modelId="{641B7E42-9A43-47E0-B351-96D7BC2001D7}" srcId="{3C009874-FC86-4C1B-AC83-DAD81CBE1E80}" destId="{20665CEF-7307-46ED-9D21-625CC5DF5B03}" srcOrd="1" destOrd="0" parTransId="{4E0DE274-1609-4DE7-9C0C-CB96A977C91F}" sibTransId="{BEE7CED6-C520-4B76-9066-1133A3ED24E8}"/>
    <dgm:cxn modelId="{6D928172-BC20-4AAA-9D7D-5EEF6ADDF753}" srcId="{3C009874-FC86-4C1B-AC83-DAD81CBE1E80}" destId="{4DD7EAC5-C5AA-4B77-9375-BC2CEEF653C3}" srcOrd="0" destOrd="0" parTransId="{3CCB8ED1-DD22-4559-A6F8-CB0E4E5E49A4}" sibTransId="{CEFE0532-CB96-4D09-B3AC-DD785AFB6619}"/>
    <dgm:cxn modelId="{8E13269E-7449-48A4-819C-2ACB10D4D3FA}" type="presOf" srcId="{3C009874-FC86-4C1B-AC83-DAD81CBE1E80}" destId="{0BA3F8C6-B079-4728-840E-9D7DAFC2CBE8}" srcOrd="0" destOrd="0" presId="urn:microsoft.com/office/officeart/2005/8/layout/vList2"/>
    <dgm:cxn modelId="{0ACB60C8-AA51-42CF-8367-99F64073923A}" type="presOf" srcId="{4DD7EAC5-C5AA-4B77-9375-BC2CEEF653C3}" destId="{B0A75B94-B0AD-4D39-BDFC-E01D9173B7A7}" srcOrd="0" destOrd="0" presId="urn:microsoft.com/office/officeart/2005/8/layout/vList2"/>
    <dgm:cxn modelId="{04442CD6-C4FF-48F9-BBF4-0C5310E914EF}" type="presParOf" srcId="{0BA3F8C6-B079-4728-840E-9D7DAFC2CBE8}" destId="{B0A75B94-B0AD-4D39-BDFC-E01D9173B7A7}" srcOrd="0" destOrd="0" presId="urn:microsoft.com/office/officeart/2005/8/layout/vList2"/>
    <dgm:cxn modelId="{F4775886-0C61-4718-B4BA-84DEFB5F0A63}" type="presParOf" srcId="{0BA3F8C6-B079-4728-840E-9D7DAFC2CBE8}" destId="{97DB8EF0-0ED1-4F2F-8C99-380CB4856F95}" srcOrd="1" destOrd="0" presId="urn:microsoft.com/office/officeart/2005/8/layout/vList2"/>
    <dgm:cxn modelId="{B3022513-ADFF-45D3-87C6-43962EAAEF59}" type="presParOf" srcId="{0BA3F8C6-B079-4728-840E-9D7DAFC2CBE8}" destId="{28562208-5ECC-4416-8498-FB71AAC95F7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D21638-305B-4367-8D2E-50A699107E1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D559C55-B207-4D15-86EC-C547C7B0D4AB}">
      <dgm:prSet/>
      <dgm:spPr/>
      <dgm:t>
        <a:bodyPr/>
        <a:lstStyle/>
        <a:p>
          <a:r>
            <a:rPr lang="pl-PL"/>
            <a:t>BIK S.A. to spółka akcyjna założona przez Związek Banków Polskich oraz banki prywatne w celu gromadzenia informacji o pożyczkobiorcach. </a:t>
          </a:r>
          <a:endParaRPr lang="en-US"/>
        </a:p>
      </dgm:t>
    </dgm:pt>
    <dgm:pt modelId="{6AC7BC68-7E8D-4A9B-A61A-60F4610AA36D}" type="parTrans" cxnId="{43E1C56B-CFC2-44C8-A71B-9EAE3C3A90B7}">
      <dgm:prSet/>
      <dgm:spPr/>
      <dgm:t>
        <a:bodyPr/>
        <a:lstStyle/>
        <a:p>
          <a:endParaRPr lang="en-US"/>
        </a:p>
      </dgm:t>
    </dgm:pt>
    <dgm:pt modelId="{914042AF-4ACE-45BC-B039-6DE7C24C0F98}" type="sibTrans" cxnId="{43E1C56B-CFC2-44C8-A71B-9EAE3C3A90B7}">
      <dgm:prSet/>
      <dgm:spPr/>
      <dgm:t>
        <a:bodyPr/>
        <a:lstStyle/>
        <a:p>
          <a:endParaRPr lang="en-US"/>
        </a:p>
      </dgm:t>
    </dgm:pt>
    <dgm:pt modelId="{B03832DA-CC38-4EC4-A21B-173C34FD2E59}">
      <dgm:prSet/>
      <dgm:spPr/>
      <dgm:t>
        <a:bodyPr/>
        <a:lstStyle/>
        <a:p>
          <a:r>
            <a:rPr lang="pl-PL"/>
            <a:t>Jedną z głównych korzyści istnienia BIK jest przeciwdziałanie nadmiernemu zadłużeniu obywateli oraz zabezpieczanie interesów banków w przypadku dłużników o wysokim poziomie ryzyka. </a:t>
          </a:r>
          <a:endParaRPr lang="en-US"/>
        </a:p>
      </dgm:t>
    </dgm:pt>
    <dgm:pt modelId="{32F48B0D-8274-471B-BAD7-D6259F66149E}" type="parTrans" cxnId="{51F9804C-1038-49BF-8C9E-2F86E2442A10}">
      <dgm:prSet/>
      <dgm:spPr/>
      <dgm:t>
        <a:bodyPr/>
        <a:lstStyle/>
        <a:p>
          <a:endParaRPr lang="en-US"/>
        </a:p>
      </dgm:t>
    </dgm:pt>
    <dgm:pt modelId="{F3E9C936-C548-4140-89B2-E9A16B688B87}" type="sibTrans" cxnId="{51F9804C-1038-49BF-8C9E-2F86E2442A10}">
      <dgm:prSet/>
      <dgm:spPr/>
      <dgm:t>
        <a:bodyPr/>
        <a:lstStyle/>
        <a:p>
          <a:endParaRPr lang="en-US"/>
        </a:p>
      </dgm:t>
    </dgm:pt>
    <dgm:pt modelId="{4AB633BB-8973-4AE2-B6CE-AD143DB6A3A6}" type="pres">
      <dgm:prSet presAssocID="{8CD21638-305B-4367-8D2E-50A699107E11}" presName="vert0" presStyleCnt="0">
        <dgm:presLayoutVars>
          <dgm:dir/>
          <dgm:animOne val="branch"/>
          <dgm:animLvl val="lvl"/>
        </dgm:presLayoutVars>
      </dgm:prSet>
      <dgm:spPr/>
    </dgm:pt>
    <dgm:pt modelId="{BB24D8B7-EF1F-46EE-A3FC-E8878C90B6C7}" type="pres">
      <dgm:prSet presAssocID="{8D559C55-B207-4D15-86EC-C547C7B0D4AB}" presName="thickLine" presStyleLbl="alignNode1" presStyleIdx="0" presStyleCnt="2"/>
      <dgm:spPr/>
    </dgm:pt>
    <dgm:pt modelId="{49F4C0E1-4AE0-4D99-A894-91BC62D57F98}" type="pres">
      <dgm:prSet presAssocID="{8D559C55-B207-4D15-86EC-C547C7B0D4AB}" presName="horz1" presStyleCnt="0"/>
      <dgm:spPr/>
    </dgm:pt>
    <dgm:pt modelId="{9BF3262F-1454-4B19-ADBF-846F07052FEE}" type="pres">
      <dgm:prSet presAssocID="{8D559C55-B207-4D15-86EC-C547C7B0D4AB}" presName="tx1" presStyleLbl="revTx" presStyleIdx="0" presStyleCnt="2"/>
      <dgm:spPr/>
    </dgm:pt>
    <dgm:pt modelId="{38A5FF95-B745-423A-8976-929FD4B280A4}" type="pres">
      <dgm:prSet presAssocID="{8D559C55-B207-4D15-86EC-C547C7B0D4AB}" presName="vert1" presStyleCnt="0"/>
      <dgm:spPr/>
    </dgm:pt>
    <dgm:pt modelId="{DFD6C62C-2BF5-453D-A406-0180729E96EC}" type="pres">
      <dgm:prSet presAssocID="{B03832DA-CC38-4EC4-A21B-173C34FD2E59}" presName="thickLine" presStyleLbl="alignNode1" presStyleIdx="1" presStyleCnt="2"/>
      <dgm:spPr/>
    </dgm:pt>
    <dgm:pt modelId="{A7EE67BA-AC78-4257-AA5F-9916AA85F639}" type="pres">
      <dgm:prSet presAssocID="{B03832DA-CC38-4EC4-A21B-173C34FD2E59}" presName="horz1" presStyleCnt="0"/>
      <dgm:spPr/>
    </dgm:pt>
    <dgm:pt modelId="{475D96A5-3A7E-40D9-8AFD-420390C53DC4}" type="pres">
      <dgm:prSet presAssocID="{B03832DA-CC38-4EC4-A21B-173C34FD2E59}" presName="tx1" presStyleLbl="revTx" presStyleIdx="1" presStyleCnt="2"/>
      <dgm:spPr/>
    </dgm:pt>
    <dgm:pt modelId="{0C3D26CC-A7C2-49C6-8DB4-B032A888F8E1}" type="pres">
      <dgm:prSet presAssocID="{B03832DA-CC38-4EC4-A21B-173C34FD2E59}" presName="vert1" presStyleCnt="0"/>
      <dgm:spPr/>
    </dgm:pt>
  </dgm:ptLst>
  <dgm:cxnLst>
    <dgm:cxn modelId="{A5C93114-1578-4AF3-A228-05C3E534D9AB}" type="presOf" srcId="{8D559C55-B207-4D15-86EC-C547C7B0D4AB}" destId="{9BF3262F-1454-4B19-ADBF-846F07052FEE}" srcOrd="0" destOrd="0" presId="urn:microsoft.com/office/officeart/2008/layout/LinedList"/>
    <dgm:cxn modelId="{43E1C56B-CFC2-44C8-A71B-9EAE3C3A90B7}" srcId="{8CD21638-305B-4367-8D2E-50A699107E11}" destId="{8D559C55-B207-4D15-86EC-C547C7B0D4AB}" srcOrd="0" destOrd="0" parTransId="{6AC7BC68-7E8D-4A9B-A61A-60F4610AA36D}" sibTransId="{914042AF-4ACE-45BC-B039-6DE7C24C0F98}"/>
    <dgm:cxn modelId="{51F9804C-1038-49BF-8C9E-2F86E2442A10}" srcId="{8CD21638-305B-4367-8D2E-50A699107E11}" destId="{B03832DA-CC38-4EC4-A21B-173C34FD2E59}" srcOrd="1" destOrd="0" parTransId="{32F48B0D-8274-471B-BAD7-D6259F66149E}" sibTransId="{F3E9C936-C548-4140-89B2-E9A16B688B87}"/>
    <dgm:cxn modelId="{0D0F557C-39A0-4F45-A1E1-718DEC745AAE}" type="presOf" srcId="{B03832DA-CC38-4EC4-A21B-173C34FD2E59}" destId="{475D96A5-3A7E-40D9-8AFD-420390C53DC4}" srcOrd="0" destOrd="0" presId="urn:microsoft.com/office/officeart/2008/layout/LinedList"/>
    <dgm:cxn modelId="{FCEF68E3-56FF-49FA-8772-1B1DA94F2E51}" type="presOf" srcId="{8CD21638-305B-4367-8D2E-50A699107E11}" destId="{4AB633BB-8973-4AE2-B6CE-AD143DB6A3A6}" srcOrd="0" destOrd="0" presId="urn:microsoft.com/office/officeart/2008/layout/LinedList"/>
    <dgm:cxn modelId="{2AFDF78F-FCC9-44F9-A959-DE13346842A3}" type="presParOf" srcId="{4AB633BB-8973-4AE2-B6CE-AD143DB6A3A6}" destId="{BB24D8B7-EF1F-46EE-A3FC-E8878C90B6C7}" srcOrd="0" destOrd="0" presId="urn:microsoft.com/office/officeart/2008/layout/LinedList"/>
    <dgm:cxn modelId="{454BB6CD-49CD-4E54-AE06-134D229813CB}" type="presParOf" srcId="{4AB633BB-8973-4AE2-B6CE-AD143DB6A3A6}" destId="{49F4C0E1-4AE0-4D99-A894-91BC62D57F98}" srcOrd="1" destOrd="0" presId="urn:microsoft.com/office/officeart/2008/layout/LinedList"/>
    <dgm:cxn modelId="{A216146D-F498-4C58-9D25-083FA5CF0275}" type="presParOf" srcId="{49F4C0E1-4AE0-4D99-A894-91BC62D57F98}" destId="{9BF3262F-1454-4B19-ADBF-846F07052FEE}" srcOrd="0" destOrd="0" presId="urn:microsoft.com/office/officeart/2008/layout/LinedList"/>
    <dgm:cxn modelId="{864A9482-73B7-416E-A4D9-B3D9F9EC5494}" type="presParOf" srcId="{49F4C0E1-4AE0-4D99-A894-91BC62D57F98}" destId="{38A5FF95-B745-423A-8976-929FD4B280A4}" srcOrd="1" destOrd="0" presId="urn:microsoft.com/office/officeart/2008/layout/LinedList"/>
    <dgm:cxn modelId="{F9D4F4CB-624E-4FF5-9403-241C16070087}" type="presParOf" srcId="{4AB633BB-8973-4AE2-B6CE-AD143DB6A3A6}" destId="{DFD6C62C-2BF5-453D-A406-0180729E96EC}" srcOrd="2" destOrd="0" presId="urn:microsoft.com/office/officeart/2008/layout/LinedList"/>
    <dgm:cxn modelId="{E80A5F1C-361B-43DE-AE89-EBD0820270CF}" type="presParOf" srcId="{4AB633BB-8973-4AE2-B6CE-AD143DB6A3A6}" destId="{A7EE67BA-AC78-4257-AA5F-9916AA85F639}" srcOrd="3" destOrd="0" presId="urn:microsoft.com/office/officeart/2008/layout/LinedList"/>
    <dgm:cxn modelId="{38789AEF-9C1D-4B03-BCA1-0251A5F07B5C}" type="presParOf" srcId="{A7EE67BA-AC78-4257-AA5F-9916AA85F639}" destId="{475D96A5-3A7E-40D9-8AFD-420390C53DC4}" srcOrd="0" destOrd="0" presId="urn:microsoft.com/office/officeart/2008/layout/LinedList"/>
    <dgm:cxn modelId="{CE13F00C-D86C-43DF-BC27-2CD5FEF6CEED}" type="presParOf" srcId="{A7EE67BA-AC78-4257-AA5F-9916AA85F639}" destId="{0C3D26CC-A7C2-49C6-8DB4-B032A888F8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D4C846-0D57-4E85-95B9-6948A8E044A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A667065-F47A-4B47-A847-B8B8910278F2}">
      <dgm:prSet/>
      <dgm:spPr/>
      <dgm:t>
        <a:bodyPr/>
        <a:lstStyle/>
        <a:p>
          <a:r>
            <a:rPr lang="pl-PL"/>
            <a:t>Terminowość</a:t>
          </a:r>
          <a:endParaRPr lang="en-US"/>
        </a:p>
      </dgm:t>
    </dgm:pt>
    <dgm:pt modelId="{63B50B89-420A-42A4-AE57-052035585BC7}" type="parTrans" cxnId="{ED41119C-4763-47A0-8946-796B363B6AA5}">
      <dgm:prSet/>
      <dgm:spPr/>
      <dgm:t>
        <a:bodyPr/>
        <a:lstStyle/>
        <a:p>
          <a:endParaRPr lang="en-US"/>
        </a:p>
      </dgm:t>
    </dgm:pt>
    <dgm:pt modelId="{2439E87C-00E6-42C8-8C61-8C04D3514400}" type="sibTrans" cxnId="{ED41119C-4763-47A0-8946-796B363B6AA5}">
      <dgm:prSet/>
      <dgm:spPr/>
      <dgm:t>
        <a:bodyPr/>
        <a:lstStyle/>
        <a:p>
          <a:endParaRPr lang="en-US"/>
        </a:p>
      </dgm:t>
    </dgm:pt>
    <dgm:pt modelId="{071BA910-A560-450A-8614-3964E1CBB720}">
      <dgm:prSet/>
      <dgm:spPr/>
      <dgm:t>
        <a:bodyPr/>
        <a:lstStyle/>
        <a:p>
          <a:r>
            <a:rPr lang="pl-PL"/>
            <a:t>Korzystanie z kart kredytowych i konsumpcyjnych </a:t>
          </a:r>
          <a:endParaRPr lang="en-US"/>
        </a:p>
      </dgm:t>
    </dgm:pt>
    <dgm:pt modelId="{CFB867A3-F4E5-45C0-98F0-6ABE0823C08D}" type="parTrans" cxnId="{E67576F8-817F-449A-BCF5-C3DB3232E94C}">
      <dgm:prSet/>
      <dgm:spPr/>
      <dgm:t>
        <a:bodyPr/>
        <a:lstStyle/>
        <a:p>
          <a:endParaRPr lang="en-US"/>
        </a:p>
      </dgm:t>
    </dgm:pt>
    <dgm:pt modelId="{52D6B9AA-90D1-4EB7-BE3B-EE5B37A06810}" type="sibTrans" cxnId="{E67576F8-817F-449A-BCF5-C3DB3232E94C}">
      <dgm:prSet/>
      <dgm:spPr/>
      <dgm:t>
        <a:bodyPr/>
        <a:lstStyle/>
        <a:p>
          <a:endParaRPr lang="en-US"/>
        </a:p>
      </dgm:t>
    </dgm:pt>
    <dgm:pt modelId="{FBC7C190-CBD7-48D2-B028-849A285A359B}">
      <dgm:prSet/>
      <dgm:spPr/>
      <dgm:t>
        <a:bodyPr/>
        <a:lstStyle/>
        <a:p>
          <a:r>
            <a:rPr lang="pl-PL"/>
            <a:t>Wnioski o inne kredyty</a:t>
          </a:r>
          <a:endParaRPr lang="en-US"/>
        </a:p>
      </dgm:t>
    </dgm:pt>
    <dgm:pt modelId="{7A2F8005-BB30-4606-B480-7793AD743465}" type="parTrans" cxnId="{A3E04387-CD5C-4D5C-A929-7453E7FE7DB4}">
      <dgm:prSet/>
      <dgm:spPr/>
      <dgm:t>
        <a:bodyPr/>
        <a:lstStyle/>
        <a:p>
          <a:endParaRPr lang="en-US"/>
        </a:p>
      </dgm:t>
    </dgm:pt>
    <dgm:pt modelId="{1408E975-B8C8-40E9-A6B7-7A0870700632}" type="sibTrans" cxnId="{A3E04387-CD5C-4D5C-A929-7453E7FE7DB4}">
      <dgm:prSet/>
      <dgm:spPr/>
      <dgm:t>
        <a:bodyPr/>
        <a:lstStyle/>
        <a:p>
          <a:endParaRPr lang="en-US"/>
        </a:p>
      </dgm:t>
    </dgm:pt>
    <dgm:pt modelId="{0F9829DE-C073-47FF-A15C-AD950937BD28}">
      <dgm:prSet/>
      <dgm:spPr/>
      <dgm:t>
        <a:bodyPr/>
        <a:lstStyle/>
        <a:p>
          <a:r>
            <a:rPr lang="pl-PL"/>
            <a:t>Doświadczenie kredytowe</a:t>
          </a:r>
          <a:endParaRPr lang="en-US"/>
        </a:p>
      </dgm:t>
    </dgm:pt>
    <dgm:pt modelId="{53C3F38B-0969-4EB8-9933-78E350AEBA70}" type="parTrans" cxnId="{66EC4686-0676-4141-B360-5C8A8698E4CC}">
      <dgm:prSet/>
      <dgm:spPr/>
      <dgm:t>
        <a:bodyPr/>
        <a:lstStyle/>
        <a:p>
          <a:endParaRPr lang="en-US"/>
        </a:p>
      </dgm:t>
    </dgm:pt>
    <dgm:pt modelId="{323D34E7-173F-4049-A4D2-096F5CEE10CC}" type="sibTrans" cxnId="{66EC4686-0676-4141-B360-5C8A8698E4CC}">
      <dgm:prSet/>
      <dgm:spPr/>
      <dgm:t>
        <a:bodyPr/>
        <a:lstStyle/>
        <a:p>
          <a:endParaRPr lang="en-US"/>
        </a:p>
      </dgm:t>
    </dgm:pt>
    <dgm:pt modelId="{608E7AF1-4EB2-4C74-B6B4-514087519087}" type="pres">
      <dgm:prSet presAssocID="{55D4C846-0D57-4E85-95B9-6948A8E044A2}" presName="vert0" presStyleCnt="0">
        <dgm:presLayoutVars>
          <dgm:dir/>
          <dgm:animOne val="branch"/>
          <dgm:animLvl val="lvl"/>
        </dgm:presLayoutVars>
      </dgm:prSet>
      <dgm:spPr/>
    </dgm:pt>
    <dgm:pt modelId="{ACAE98B9-E7E8-47B6-BFD8-A6ED9BED8828}" type="pres">
      <dgm:prSet presAssocID="{8A667065-F47A-4B47-A847-B8B8910278F2}" presName="thickLine" presStyleLbl="alignNode1" presStyleIdx="0" presStyleCnt="4"/>
      <dgm:spPr/>
    </dgm:pt>
    <dgm:pt modelId="{5504BA15-BE1B-43EF-974F-7D5215CC06E4}" type="pres">
      <dgm:prSet presAssocID="{8A667065-F47A-4B47-A847-B8B8910278F2}" presName="horz1" presStyleCnt="0"/>
      <dgm:spPr/>
    </dgm:pt>
    <dgm:pt modelId="{CB652669-AEC7-4BCE-9954-18792441CC01}" type="pres">
      <dgm:prSet presAssocID="{8A667065-F47A-4B47-A847-B8B8910278F2}" presName="tx1" presStyleLbl="revTx" presStyleIdx="0" presStyleCnt="4"/>
      <dgm:spPr/>
    </dgm:pt>
    <dgm:pt modelId="{C101DEC5-BB8D-4036-B86C-B9CFB1016B03}" type="pres">
      <dgm:prSet presAssocID="{8A667065-F47A-4B47-A847-B8B8910278F2}" presName="vert1" presStyleCnt="0"/>
      <dgm:spPr/>
    </dgm:pt>
    <dgm:pt modelId="{0520AF8F-F76D-4515-A400-ED5F5ED8DAF9}" type="pres">
      <dgm:prSet presAssocID="{071BA910-A560-450A-8614-3964E1CBB720}" presName="thickLine" presStyleLbl="alignNode1" presStyleIdx="1" presStyleCnt="4"/>
      <dgm:spPr/>
    </dgm:pt>
    <dgm:pt modelId="{676FE74F-D452-475F-B389-9161FE214D55}" type="pres">
      <dgm:prSet presAssocID="{071BA910-A560-450A-8614-3964E1CBB720}" presName="horz1" presStyleCnt="0"/>
      <dgm:spPr/>
    </dgm:pt>
    <dgm:pt modelId="{314F2C4A-1FEC-4923-9D44-EFF2EE18EFAB}" type="pres">
      <dgm:prSet presAssocID="{071BA910-A560-450A-8614-3964E1CBB720}" presName="tx1" presStyleLbl="revTx" presStyleIdx="1" presStyleCnt="4"/>
      <dgm:spPr/>
    </dgm:pt>
    <dgm:pt modelId="{EEC8D654-4B48-4083-8BB5-126FFD185608}" type="pres">
      <dgm:prSet presAssocID="{071BA910-A560-450A-8614-3964E1CBB720}" presName="vert1" presStyleCnt="0"/>
      <dgm:spPr/>
    </dgm:pt>
    <dgm:pt modelId="{59275702-516A-417C-A7D0-17B8D8BFB045}" type="pres">
      <dgm:prSet presAssocID="{FBC7C190-CBD7-48D2-B028-849A285A359B}" presName="thickLine" presStyleLbl="alignNode1" presStyleIdx="2" presStyleCnt="4"/>
      <dgm:spPr/>
    </dgm:pt>
    <dgm:pt modelId="{5CE18CD6-DC15-48E4-A842-5ABD6E1D7069}" type="pres">
      <dgm:prSet presAssocID="{FBC7C190-CBD7-48D2-B028-849A285A359B}" presName="horz1" presStyleCnt="0"/>
      <dgm:spPr/>
    </dgm:pt>
    <dgm:pt modelId="{EDEE8656-AB22-4DAC-AF22-39368330A659}" type="pres">
      <dgm:prSet presAssocID="{FBC7C190-CBD7-48D2-B028-849A285A359B}" presName="tx1" presStyleLbl="revTx" presStyleIdx="2" presStyleCnt="4"/>
      <dgm:spPr/>
    </dgm:pt>
    <dgm:pt modelId="{9F5391E9-943A-4C08-932D-E1DDE2DBBDBC}" type="pres">
      <dgm:prSet presAssocID="{FBC7C190-CBD7-48D2-B028-849A285A359B}" presName="vert1" presStyleCnt="0"/>
      <dgm:spPr/>
    </dgm:pt>
    <dgm:pt modelId="{411398FB-09BC-4323-828E-8CAD53C9332F}" type="pres">
      <dgm:prSet presAssocID="{0F9829DE-C073-47FF-A15C-AD950937BD28}" presName="thickLine" presStyleLbl="alignNode1" presStyleIdx="3" presStyleCnt="4"/>
      <dgm:spPr/>
    </dgm:pt>
    <dgm:pt modelId="{5532AA0B-2A44-40B2-9B2A-5DCCACB2C64A}" type="pres">
      <dgm:prSet presAssocID="{0F9829DE-C073-47FF-A15C-AD950937BD28}" presName="horz1" presStyleCnt="0"/>
      <dgm:spPr/>
    </dgm:pt>
    <dgm:pt modelId="{7E1B31A7-1735-434C-A81A-BDBF8F1D0363}" type="pres">
      <dgm:prSet presAssocID="{0F9829DE-C073-47FF-A15C-AD950937BD28}" presName="tx1" presStyleLbl="revTx" presStyleIdx="3" presStyleCnt="4"/>
      <dgm:spPr/>
    </dgm:pt>
    <dgm:pt modelId="{85E4BA01-667F-4422-A881-46911BB5C75A}" type="pres">
      <dgm:prSet presAssocID="{0F9829DE-C073-47FF-A15C-AD950937BD28}" presName="vert1" presStyleCnt="0"/>
      <dgm:spPr/>
    </dgm:pt>
  </dgm:ptLst>
  <dgm:cxnLst>
    <dgm:cxn modelId="{4BB02A1A-A60D-44E0-BEC2-C2BC7BDCDDFB}" type="presOf" srcId="{071BA910-A560-450A-8614-3964E1CBB720}" destId="{314F2C4A-1FEC-4923-9D44-EFF2EE18EFAB}" srcOrd="0" destOrd="0" presId="urn:microsoft.com/office/officeart/2008/layout/LinedList"/>
    <dgm:cxn modelId="{54716523-04FF-4123-8C7F-4E680110B390}" type="presOf" srcId="{FBC7C190-CBD7-48D2-B028-849A285A359B}" destId="{EDEE8656-AB22-4DAC-AF22-39368330A659}" srcOrd="0" destOrd="0" presId="urn:microsoft.com/office/officeart/2008/layout/LinedList"/>
    <dgm:cxn modelId="{FDE9D33C-C1EF-4F53-BF4B-E68DE31BAF64}" type="presOf" srcId="{8A667065-F47A-4B47-A847-B8B8910278F2}" destId="{CB652669-AEC7-4BCE-9954-18792441CC01}" srcOrd="0" destOrd="0" presId="urn:microsoft.com/office/officeart/2008/layout/LinedList"/>
    <dgm:cxn modelId="{CA60DC5F-1FEC-4322-92E3-D57E95DB3F13}" type="presOf" srcId="{0F9829DE-C073-47FF-A15C-AD950937BD28}" destId="{7E1B31A7-1735-434C-A81A-BDBF8F1D0363}" srcOrd="0" destOrd="0" presId="urn:microsoft.com/office/officeart/2008/layout/LinedList"/>
    <dgm:cxn modelId="{66EC4686-0676-4141-B360-5C8A8698E4CC}" srcId="{55D4C846-0D57-4E85-95B9-6948A8E044A2}" destId="{0F9829DE-C073-47FF-A15C-AD950937BD28}" srcOrd="3" destOrd="0" parTransId="{53C3F38B-0969-4EB8-9933-78E350AEBA70}" sibTransId="{323D34E7-173F-4049-A4D2-096F5CEE10CC}"/>
    <dgm:cxn modelId="{A3E04387-CD5C-4D5C-A929-7453E7FE7DB4}" srcId="{55D4C846-0D57-4E85-95B9-6948A8E044A2}" destId="{FBC7C190-CBD7-48D2-B028-849A285A359B}" srcOrd="2" destOrd="0" parTransId="{7A2F8005-BB30-4606-B480-7793AD743465}" sibTransId="{1408E975-B8C8-40E9-A6B7-7A0870700632}"/>
    <dgm:cxn modelId="{ED41119C-4763-47A0-8946-796B363B6AA5}" srcId="{55D4C846-0D57-4E85-95B9-6948A8E044A2}" destId="{8A667065-F47A-4B47-A847-B8B8910278F2}" srcOrd="0" destOrd="0" parTransId="{63B50B89-420A-42A4-AE57-052035585BC7}" sibTransId="{2439E87C-00E6-42C8-8C61-8C04D3514400}"/>
    <dgm:cxn modelId="{B190B89E-3B9F-4B8A-BA3B-CC3BECE3C073}" type="presOf" srcId="{55D4C846-0D57-4E85-95B9-6948A8E044A2}" destId="{608E7AF1-4EB2-4C74-B6B4-514087519087}" srcOrd="0" destOrd="0" presId="urn:microsoft.com/office/officeart/2008/layout/LinedList"/>
    <dgm:cxn modelId="{E67576F8-817F-449A-BCF5-C3DB3232E94C}" srcId="{55D4C846-0D57-4E85-95B9-6948A8E044A2}" destId="{071BA910-A560-450A-8614-3964E1CBB720}" srcOrd="1" destOrd="0" parTransId="{CFB867A3-F4E5-45C0-98F0-6ABE0823C08D}" sibTransId="{52D6B9AA-90D1-4EB7-BE3B-EE5B37A06810}"/>
    <dgm:cxn modelId="{CD0AD831-04E0-48C5-83F0-553FE879C7BB}" type="presParOf" srcId="{608E7AF1-4EB2-4C74-B6B4-514087519087}" destId="{ACAE98B9-E7E8-47B6-BFD8-A6ED9BED8828}" srcOrd="0" destOrd="0" presId="urn:microsoft.com/office/officeart/2008/layout/LinedList"/>
    <dgm:cxn modelId="{2EF10530-4666-4E3F-8228-D16231AC4032}" type="presParOf" srcId="{608E7AF1-4EB2-4C74-B6B4-514087519087}" destId="{5504BA15-BE1B-43EF-974F-7D5215CC06E4}" srcOrd="1" destOrd="0" presId="urn:microsoft.com/office/officeart/2008/layout/LinedList"/>
    <dgm:cxn modelId="{7327A9FE-678A-43BB-91DE-CDAF6F5FFC4E}" type="presParOf" srcId="{5504BA15-BE1B-43EF-974F-7D5215CC06E4}" destId="{CB652669-AEC7-4BCE-9954-18792441CC01}" srcOrd="0" destOrd="0" presId="urn:microsoft.com/office/officeart/2008/layout/LinedList"/>
    <dgm:cxn modelId="{6C89D711-49DC-46BB-9250-6CEF52616383}" type="presParOf" srcId="{5504BA15-BE1B-43EF-974F-7D5215CC06E4}" destId="{C101DEC5-BB8D-4036-B86C-B9CFB1016B03}" srcOrd="1" destOrd="0" presId="urn:microsoft.com/office/officeart/2008/layout/LinedList"/>
    <dgm:cxn modelId="{9DBE8BC1-8B81-4C17-9CEF-E6A0A3DBC665}" type="presParOf" srcId="{608E7AF1-4EB2-4C74-B6B4-514087519087}" destId="{0520AF8F-F76D-4515-A400-ED5F5ED8DAF9}" srcOrd="2" destOrd="0" presId="urn:microsoft.com/office/officeart/2008/layout/LinedList"/>
    <dgm:cxn modelId="{F0ED498B-FD71-4386-8BF9-55ED0278718F}" type="presParOf" srcId="{608E7AF1-4EB2-4C74-B6B4-514087519087}" destId="{676FE74F-D452-475F-B389-9161FE214D55}" srcOrd="3" destOrd="0" presId="urn:microsoft.com/office/officeart/2008/layout/LinedList"/>
    <dgm:cxn modelId="{1E126272-BD40-4FCA-BABE-266D4B18FB19}" type="presParOf" srcId="{676FE74F-D452-475F-B389-9161FE214D55}" destId="{314F2C4A-1FEC-4923-9D44-EFF2EE18EFAB}" srcOrd="0" destOrd="0" presId="urn:microsoft.com/office/officeart/2008/layout/LinedList"/>
    <dgm:cxn modelId="{391518B5-4DAE-4B76-A6AB-A48438BF817D}" type="presParOf" srcId="{676FE74F-D452-475F-B389-9161FE214D55}" destId="{EEC8D654-4B48-4083-8BB5-126FFD185608}" srcOrd="1" destOrd="0" presId="urn:microsoft.com/office/officeart/2008/layout/LinedList"/>
    <dgm:cxn modelId="{5D371BB0-105C-4F8C-B1CB-EA15A0B9E7A9}" type="presParOf" srcId="{608E7AF1-4EB2-4C74-B6B4-514087519087}" destId="{59275702-516A-417C-A7D0-17B8D8BFB045}" srcOrd="4" destOrd="0" presId="urn:microsoft.com/office/officeart/2008/layout/LinedList"/>
    <dgm:cxn modelId="{A5001B10-F155-4B35-B9CF-87D36060279D}" type="presParOf" srcId="{608E7AF1-4EB2-4C74-B6B4-514087519087}" destId="{5CE18CD6-DC15-48E4-A842-5ABD6E1D7069}" srcOrd="5" destOrd="0" presId="urn:microsoft.com/office/officeart/2008/layout/LinedList"/>
    <dgm:cxn modelId="{5581E8F5-5A7F-4487-8D45-D1EB9B857AD2}" type="presParOf" srcId="{5CE18CD6-DC15-48E4-A842-5ABD6E1D7069}" destId="{EDEE8656-AB22-4DAC-AF22-39368330A659}" srcOrd="0" destOrd="0" presId="urn:microsoft.com/office/officeart/2008/layout/LinedList"/>
    <dgm:cxn modelId="{E2FDEA97-607E-472D-B316-E60323C327CC}" type="presParOf" srcId="{5CE18CD6-DC15-48E4-A842-5ABD6E1D7069}" destId="{9F5391E9-943A-4C08-932D-E1DDE2DBBDBC}" srcOrd="1" destOrd="0" presId="urn:microsoft.com/office/officeart/2008/layout/LinedList"/>
    <dgm:cxn modelId="{363C3D27-C7C2-49DB-8350-4F5E0D255B5F}" type="presParOf" srcId="{608E7AF1-4EB2-4C74-B6B4-514087519087}" destId="{411398FB-09BC-4323-828E-8CAD53C9332F}" srcOrd="6" destOrd="0" presId="urn:microsoft.com/office/officeart/2008/layout/LinedList"/>
    <dgm:cxn modelId="{9F593027-1832-4D31-9CB1-32EF82E8C40C}" type="presParOf" srcId="{608E7AF1-4EB2-4C74-B6B4-514087519087}" destId="{5532AA0B-2A44-40B2-9B2A-5DCCACB2C64A}" srcOrd="7" destOrd="0" presId="urn:microsoft.com/office/officeart/2008/layout/LinedList"/>
    <dgm:cxn modelId="{37A4E589-C80B-4823-8EAA-FEB345131FAE}" type="presParOf" srcId="{5532AA0B-2A44-40B2-9B2A-5DCCACB2C64A}" destId="{7E1B31A7-1735-434C-A81A-BDBF8F1D0363}" srcOrd="0" destOrd="0" presId="urn:microsoft.com/office/officeart/2008/layout/LinedList"/>
    <dgm:cxn modelId="{C450FE6C-B124-47CC-BED8-560446454A78}" type="presParOf" srcId="{5532AA0B-2A44-40B2-9B2A-5DCCACB2C64A}" destId="{85E4BA01-667F-4422-A881-46911BB5C7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319224D-8510-4565-A38B-49FB83B507C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C524188-1E64-4C42-A284-F16BBF7D3E61}">
      <dgm:prSet/>
      <dgm:spPr/>
      <dgm:t>
        <a:bodyPr/>
        <a:lstStyle/>
        <a:p>
          <a:r>
            <a:rPr lang="pl-PL"/>
            <a:t>polska giełda papierów wartościowych z siedzibą w Warszawie.</a:t>
          </a:r>
          <a:endParaRPr lang="en-US"/>
        </a:p>
      </dgm:t>
    </dgm:pt>
    <dgm:pt modelId="{A5EFAE1B-30A6-45F5-95AE-C2BCB4E6EFF5}" type="parTrans" cxnId="{C0909360-DEEE-4F79-A940-3BF44FB42B20}">
      <dgm:prSet/>
      <dgm:spPr/>
      <dgm:t>
        <a:bodyPr/>
        <a:lstStyle/>
        <a:p>
          <a:endParaRPr lang="en-US"/>
        </a:p>
      </dgm:t>
    </dgm:pt>
    <dgm:pt modelId="{02550F3E-3719-4BBD-BADF-D485F866722D}" type="sibTrans" cxnId="{C0909360-DEEE-4F79-A940-3BF44FB42B20}">
      <dgm:prSet/>
      <dgm:spPr/>
      <dgm:t>
        <a:bodyPr/>
        <a:lstStyle/>
        <a:p>
          <a:endParaRPr lang="en-US"/>
        </a:p>
      </dgm:t>
    </dgm:pt>
    <dgm:pt modelId="{97AECAAC-FBD4-4B63-B022-FF2389C8676A}">
      <dgm:prSet/>
      <dgm:spPr/>
      <dgm:t>
        <a:bodyPr/>
        <a:lstStyle/>
        <a:p>
          <a:r>
            <a:rPr lang="pl-PL"/>
            <a:t>na koniec 2021 roku było notowanych na GPW 430 spółek (383 krajowe oraz 47 zagranicznych).</a:t>
          </a:r>
          <a:endParaRPr lang="en-US"/>
        </a:p>
      </dgm:t>
    </dgm:pt>
    <dgm:pt modelId="{FA10C446-44CB-43FC-B5C4-3D4A1820CC81}" type="parTrans" cxnId="{FEE1557E-E010-4048-B306-768C988E67E0}">
      <dgm:prSet/>
      <dgm:spPr/>
      <dgm:t>
        <a:bodyPr/>
        <a:lstStyle/>
        <a:p>
          <a:endParaRPr lang="en-US"/>
        </a:p>
      </dgm:t>
    </dgm:pt>
    <dgm:pt modelId="{717761A5-B70D-458E-A536-A52AD9C4E819}" type="sibTrans" cxnId="{FEE1557E-E010-4048-B306-768C988E67E0}">
      <dgm:prSet/>
      <dgm:spPr/>
      <dgm:t>
        <a:bodyPr/>
        <a:lstStyle/>
        <a:p>
          <a:endParaRPr lang="en-US"/>
        </a:p>
      </dgm:t>
    </dgm:pt>
    <dgm:pt modelId="{7C9E1F79-23BB-4C73-909A-04CD4DEA4E67}">
      <dgm:prSet/>
      <dgm:spPr/>
      <dgm:t>
        <a:bodyPr/>
        <a:lstStyle/>
        <a:p>
          <a:r>
            <a:rPr lang="pl-PL"/>
            <a:t>Oprócz Głównego Rynku prowadzi również rynek małych spółek tzw. New Connect</a:t>
          </a:r>
          <a:endParaRPr lang="en-US"/>
        </a:p>
      </dgm:t>
    </dgm:pt>
    <dgm:pt modelId="{43ABA065-6B22-46DE-B203-40656D69BA87}" type="parTrans" cxnId="{1004BF2D-1678-415A-B020-73140F4FB776}">
      <dgm:prSet/>
      <dgm:spPr/>
      <dgm:t>
        <a:bodyPr/>
        <a:lstStyle/>
        <a:p>
          <a:endParaRPr lang="en-US"/>
        </a:p>
      </dgm:t>
    </dgm:pt>
    <dgm:pt modelId="{176B8AD6-1488-4699-876B-BF68E84A99D7}" type="sibTrans" cxnId="{1004BF2D-1678-415A-B020-73140F4FB776}">
      <dgm:prSet/>
      <dgm:spPr/>
      <dgm:t>
        <a:bodyPr/>
        <a:lstStyle/>
        <a:p>
          <a:endParaRPr lang="en-US"/>
        </a:p>
      </dgm:t>
    </dgm:pt>
    <dgm:pt modelId="{B2BB401A-C584-4496-B729-97A016157C45}" type="pres">
      <dgm:prSet presAssocID="{5319224D-8510-4565-A38B-49FB83B507C6}" presName="linear" presStyleCnt="0">
        <dgm:presLayoutVars>
          <dgm:animLvl val="lvl"/>
          <dgm:resizeHandles val="exact"/>
        </dgm:presLayoutVars>
      </dgm:prSet>
      <dgm:spPr/>
    </dgm:pt>
    <dgm:pt modelId="{81C931DE-9D0F-40ED-820E-5705F1A6ECD2}" type="pres">
      <dgm:prSet presAssocID="{2C524188-1E64-4C42-A284-F16BBF7D3E6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F15B888-5DA8-4975-BF24-6A9F373E01EF}" type="pres">
      <dgm:prSet presAssocID="{02550F3E-3719-4BBD-BADF-D485F866722D}" presName="spacer" presStyleCnt="0"/>
      <dgm:spPr/>
    </dgm:pt>
    <dgm:pt modelId="{02711046-4972-4DF5-BB0A-063521158945}" type="pres">
      <dgm:prSet presAssocID="{97AECAAC-FBD4-4B63-B022-FF2389C8676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4DE6B3E-DE6E-4DA0-A3B0-67C92089BC88}" type="pres">
      <dgm:prSet presAssocID="{717761A5-B70D-458E-A536-A52AD9C4E819}" presName="spacer" presStyleCnt="0"/>
      <dgm:spPr/>
    </dgm:pt>
    <dgm:pt modelId="{8C108E83-3621-423E-9EAA-1136FCD8BE11}" type="pres">
      <dgm:prSet presAssocID="{7C9E1F79-23BB-4C73-909A-04CD4DEA4E6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E2B4716-617D-496D-927E-A33E3CA82550}" type="presOf" srcId="{97AECAAC-FBD4-4B63-B022-FF2389C8676A}" destId="{02711046-4972-4DF5-BB0A-063521158945}" srcOrd="0" destOrd="0" presId="urn:microsoft.com/office/officeart/2005/8/layout/vList2"/>
    <dgm:cxn modelId="{1004BF2D-1678-415A-B020-73140F4FB776}" srcId="{5319224D-8510-4565-A38B-49FB83B507C6}" destId="{7C9E1F79-23BB-4C73-909A-04CD4DEA4E67}" srcOrd="2" destOrd="0" parTransId="{43ABA065-6B22-46DE-B203-40656D69BA87}" sibTransId="{176B8AD6-1488-4699-876B-BF68E84A99D7}"/>
    <dgm:cxn modelId="{C0909360-DEEE-4F79-A940-3BF44FB42B20}" srcId="{5319224D-8510-4565-A38B-49FB83B507C6}" destId="{2C524188-1E64-4C42-A284-F16BBF7D3E61}" srcOrd="0" destOrd="0" parTransId="{A5EFAE1B-30A6-45F5-95AE-C2BCB4E6EFF5}" sibTransId="{02550F3E-3719-4BBD-BADF-D485F866722D}"/>
    <dgm:cxn modelId="{604F8946-B0F1-43D5-AF9C-1A0818979129}" type="presOf" srcId="{2C524188-1E64-4C42-A284-F16BBF7D3E61}" destId="{81C931DE-9D0F-40ED-820E-5705F1A6ECD2}" srcOrd="0" destOrd="0" presId="urn:microsoft.com/office/officeart/2005/8/layout/vList2"/>
    <dgm:cxn modelId="{B2E88258-1640-4C03-BBF7-965DEF3A62CB}" type="presOf" srcId="{5319224D-8510-4565-A38B-49FB83B507C6}" destId="{B2BB401A-C584-4496-B729-97A016157C45}" srcOrd="0" destOrd="0" presId="urn:microsoft.com/office/officeart/2005/8/layout/vList2"/>
    <dgm:cxn modelId="{FEE1557E-E010-4048-B306-768C988E67E0}" srcId="{5319224D-8510-4565-A38B-49FB83B507C6}" destId="{97AECAAC-FBD4-4B63-B022-FF2389C8676A}" srcOrd="1" destOrd="0" parTransId="{FA10C446-44CB-43FC-B5C4-3D4A1820CC81}" sibTransId="{717761A5-B70D-458E-A536-A52AD9C4E819}"/>
    <dgm:cxn modelId="{A687C38C-3AA1-48C3-9146-B82411034399}" type="presOf" srcId="{7C9E1F79-23BB-4C73-909A-04CD4DEA4E67}" destId="{8C108E83-3621-423E-9EAA-1136FCD8BE11}" srcOrd="0" destOrd="0" presId="urn:microsoft.com/office/officeart/2005/8/layout/vList2"/>
    <dgm:cxn modelId="{8C2DD818-69EC-4512-A69A-24E21AEB454F}" type="presParOf" srcId="{B2BB401A-C584-4496-B729-97A016157C45}" destId="{81C931DE-9D0F-40ED-820E-5705F1A6ECD2}" srcOrd="0" destOrd="0" presId="urn:microsoft.com/office/officeart/2005/8/layout/vList2"/>
    <dgm:cxn modelId="{D0DB4D5B-E8E6-4040-82C4-0A8BB6D08AAA}" type="presParOf" srcId="{B2BB401A-C584-4496-B729-97A016157C45}" destId="{9F15B888-5DA8-4975-BF24-6A9F373E01EF}" srcOrd="1" destOrd="0" presId="urn:microsoft.com/office/officeart/2005/8/layout/vList2"/>
    <dgm:cxn modelId="{7CF090C4-3546-4712-A206-8BEC8A4288C3}" type="presParOf" srcId="{B2BB401A-C584-4496-B729-97A016157C45}" destId="{02711046-4972-4DF5-BB0A-063521158945}" srcOrd="2" destOrd="0" presId="urn:microsoft.com/office/officeart/2005/8/layout/vList2"/>
    <dgm:cxn modelId="{BB544675-FA6E-4C92-91EA-E8E9BD543CCC}" type="presParOf" srcId="{B2BB401A-C584-4496-B729-97A016157C45}" destId="{64DE6B3E-DE6E-4DA0-A3B0-67C92089BC88}" srcOrd="3" destOrd="0" presId="urn:microsoft.com/office/officeart/2005/8/layout/vList2"/>
    <dgm:cxn modelId="{81F89170-83EB-4DB0-970C-521978F7C10F}" type="presParOf" srcId="{B2BB401A-C584-4496-B729-97A016157C45}" destId="{8C108E83-3621-423E-9EAA-1136FCD8BE1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CA6F1-CD47-487C-9A74-7D185BEEFADC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5D16B-0F06-45AC-96C9-98B92700AF04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W życiu ekonomicznym przewija się wiele instytucji finansowych, o których warto posiadać choćby ogólną wiedzę.</a:t>
          </a:r>
          <a:endParaRPr lang="en-US" sz="2900" kern="1200"/>
        </a:p>
      </dsp:txBody>
      <dsp:txXfrm>
        <a:off x="608661" y="692298"/>
        <a:ext cx="4508047" cy="2799040"/>
      </dsp:txXfrm>
    </dsp:sp>
    <dsp:sp modelId="{356A148F-A499-4E8A-978D-71617EF4F8E5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7D382-7DD4-4FB4-97D5-EF245B432324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W ramach tego moduły zapoznamy się z najważniejszymi instytucjami finansowymi w Polsce oraz UE oraz krótkimi informacjami na ich temat. </a:t>
          </a:r>
          <a:endParaRPr lang="en-US" sz="2900" kern="1200"/>
        </a:p>
      </dsp:txBody>
      <dsp:txXfrm>
        <a:off x="6331365" y="692298"/>
        <a:ext cx="4508047" cy="2799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6894C-2B67-4167-BF62-26A45759D004}">
      <dsp:nvSpPr>
        <dsp:cNvPr id="0" name=""/>
        <dsp:cNvSpPr/>
      </dsp:nvSpPr>
      <dsp:spPr>
        <a:xfrm>
          <a:off x="0" y="30752"/>
          <a:ext cx="10927829" cy="11536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Najważniejszą instytucją finansową w Polsce jest Narodowy Bank Polski (NBP).</a:t>
          </a:r>
          <a:endParaRPr lang="en-US" sz="2900" kern="1200"/>
        </a:p>
      </dsp:txBody>
      <dsp:txXfrm>
        <a:off x="56315" y="87067"/>
        <a:ext cx="10815199" cy="1040990"/>
      </dsp:txXfrm>
    </dsp:sp>
    <dsp:sp modelId="{B2B0D7B6-E534-4B0A-8EC6-9E6D88C6FE74}">
      <dsp:nvSpPr>
        <dsp:cNvPr id="0" name=""/>
        <dsp:cNvSpPr/>
      </dsp:nvSpPr>
      <dsp:spPr>
        <a:xfrm>
          <a:off x="0" y="1267892"/>
          <a:ext cx="10927829" cy="11536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NBP przysługuje wyłączne prawo emitowania pieniądza (PLN) i jego głównym celem jest ograniczanie inflacji. </a:t>
          </a:r>
          <a:endParaRPr lang="en-US" sz="2900" kern="1200"/>
        </a:p>
      </dsp:txBody>
      <dsp:txXfrm>
        <a:off x="56315" y="1324207"/>
        <a:ext cx="10815199" cy="1040990"/>
      </dsp:txXfrm>
    </dsp:sp>
    <dsp:sp modelId="{50295128-74F1-4338-B170-C685D86361B9}">
      <dsp:nvSpPr>
        <dsp:cNvPr id="0" name=""/>
        <dsp:cNvSpPr/>
      </dsp:nvSpPr>
      <dsp:spPr>
        <a:xfrm>
          <a:off x="0" y="2505032"/>
          <a:ext cx="10927829" cy="11536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Funkcję Prezesa NBP od roku 2016 pełni Prof. dr hab. Adam Glapiński</a:t>
          </a:r>
          <a:endParaRPr lang="en-US" sz="2900" kern="1200"/>
        </a:p>
      </dsp:txBody>
      <dsp:txXfrm>
        <a:off x="56315" y="2561347"/>
        <a:ext cx="10815199" cy="10409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3BE2B-A5AD-4B85-A158-F80CE3764331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3E5A3-7931-48C4-A8AE-56DD3B6D8380}">
      <dsp:nvSpPr>
        <dsp:cNvPr id="0" name=""/>
        <dsp:cNvSpPr/>
      </dsp:nvSpPr>
      <dsp:spPr>
        <a:xfrm>
          <a:off x="0" y="212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Główne zadania NBP to:</a:t>
          </a:r>
          <a:endParaRPr lang="en-US" sz="3300" kern="1200"/>
        </a:p>
      </dsp:txBody>
      <dsp:txXfrm>
        <a:off x="0" y="2124"/>
        <a:ext cx="10515600" cy="724514"/>
      </dsp:txXfrm>
    </dsp:sp>
    <dsp:sp modelId="{58ADAD95-6E14-4EFF-8C5A-4048C5B59AD9}">
      <dsp:nvSpPr>
        <dsp:cNvPr id="0" name=""/>
        <dsp:cNvSpPr/>
      </dsp:nvSpPr>
      <dsp:spPr>
        <a:xfrm>
          <a:off x="0" y="72663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E5C80-77A3-4809-ABD3-87B84B571E95}">
      <dsp:nvSpPr>
        <dsp:cNvPr id="0" name=""/>
        <dsp:cNvSpPr/>
      </dsp:nvSpPr>
      <dsp:spPr>
        <a:xfrm>
          <a:off x="0" y="72663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prowadzenie polityki pieniężnej;</a:t>
          </a:r>
          <a:endParaRPr lang="en-US" sz="3300" kern="1200"/>
        </a:p>
      </dsp:txBody>
      <dsp:txXfrm>
        <a:off x="0" y="726639"/>
        <a:ext cx="10515600" cy="724514"/>
      </dsp:txXfrm>
    </dsp:sp>
    <dsp:sp modelId="{B4DD09CF-4BA2-402A-8B33-5C60A54B6C51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6B0B6-82F8-4237-8A34-E6C4AB718CDA}">
      <dsp:nvSpPr>
        <dsp:cNvPr id="0" name=""/>
        <dsp:cNvSpPr/>
      </dsp:nvSpPr>
      <dsp:spPr>
        <a:xfrm>
          <a:off x="0" y="145115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emisja pieniądza oraz pozostała działalność emisyjna;</a:t>
          </a:r>
          <a:endParaRPr lang="en-US" sz="3300" kern="1200"/>
        </a:p>
      </dsp:txBody>
      <dsp:txXfrm>
        <a:off x="0" y="1451154"/>
        <a:ext cx="10515600" cy="724514"/>
      </dsp:txXfrm>
    </dsp:sp>
    <dsp:sp modelId="{3234B137-F76C-4861-8097-AC91C5AEE7DA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2E460-4722-4388-B940-ADE41346D3B3}">
      <dsp:nvSpPr>
        <dsp:cNvPr id="0" name=""/>
        <dsp:cNvSpPr/>
      </dsp:nvSpPr>
      <dsp:spPr>
        <a:xfrm>
          <a:off x="0" y="217566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zarządzanie rezerwami dewizowymi polski;</a:t>
          </a:r>
          <a:endParaRPr lang="en-US" sz="3300" kern="1200"/>
        </a:p>
      </dsp:txBody>
      <dsp:txXfrm>
        <a:off x="0" y="2175669"/>
        <a:ext cx="10515600" cy="724514"/>
      </dsp:txXfrm>
    </dsp:sp>
    <dsp:sp modelId="{E369805B-3C40-4380-B200-77B44CB3A878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3192D-9D00-422A-B4E4-708292EC0AD0}">
      <dsp:nvSpPr>
        <dsp:cNvPr id="0" name=""/>
        <dsp:cNvSpPr/>
      </dsp:nvSpPr>
      <dsp:spPr>
        <a:xfrm>
          <a:off x="0" y="2900183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obsługa skarbu państwa;</a:t>
          </a:r>
          <a:endParaRPr lang="en-US" sz="3300" kern="1200"/>
        </a:p>
      </dsp:txBody>
      <dsp:txXfrm>
        <a:off x="0" y="2900183"/>
        <a:ext cx="10515600" cy="724514"/>
      </dsp:txXfrm>
    </dsp:sp>
    <dsp:sp modelId="{1ECAC541-5581-45E3-8951-32D50A9CE051}">
      <dsp:nvSpPr>
        <dsp:cNvPr id="0" name=""/>
        <dsp:cNvSpPr/>
      </dsp:nvSpPr>
      <dsp:spPr>
        <a:xfrm>
          <a:off x="0" y="362469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A489E-7BF1-4768-AA30-0BE379A31AB1}">
      <dsp:nvSpPr>
        <dsp:cNvPr id="0" name=""/>
        <dsp:cNvSpPr/>
      </dsp:nvSpPr>
      <dsp:spPr>
        <a:xfrm>
          <a:off x="0" y="3624698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Działalność edukacyjna w zakresie ekonomii i finansów; </a:t>
          </a:r>
          <a:endParaRPr lang="en-US" sz="3300" kern="1200"/>
        </a:p>
      </dsp:txBody>
      <dsp:txXfrm>
        <a:off x="0" y="3624698"/>
        <a:ext cx="10515600" cy="7245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8114E-5FC9-4BFE-A14E-60A9731A106F}">
      <dsp:nvSpPr>
        <dsp:cNvPr id="0" name=""/>
        <dsp:cNvSpPr/>
      </dsp:nvSpPr>
      <dsp:spPr>
        <a:xfrm>
          <a:off x="0" y="38246"/>
          <a:ext cx="6263640" cy="17613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W praktyce gospodarczej spotykamy się z dwoma typami banków: bankami centralnymi oraz bankami komercyjnymi;</a:t>
          </a:r>
          <a:endParaRPr lang="en-US" sz="2500" kern="1200"/>
        </a:p>
      </dsp:txBody>
      <dsp:txXfrm>
        <a:off x="85984" y="124230"/>
        <a:ext cx="6091672" cy="1589430"/>
      </dsp:txXfrm>
    </dsp:sp>
    <dsp:sp modelId="{BCD7E1D3-23C4-4680-9EAE-ECF2410F070C}">
      <dsp:nvSpPr>
        <dsp:cNvPr id="0" name=""/>
        <dsp:cNvSpPr/>
      </dsp:nvSpPr>
      <dsp:spPr>
        <a:xfrm>
          <a:off x="0" y="1871644"/>
          <a:ext cx="6263640" cy="176139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Dla zwykłego obywatela typowym punktem kontaktu będzie bank komercyjny (czy to prywatny czy też państwowy), który zajmuje się obsługą firm oraz osób prywatnych;</a:t>
          </a:r>
          <a:endParaRPr lang="en-US" sz="2500" kern="1200"/>
        </a:p>
      </dsp:txBody>
      <dsp:txXfrm>
        <a:off x="85984" y="1957628"/>
        <a:ext cx="6091672" cy="1589430"/>
      </dsp:txXfrm>
    </dsp:sp>
    <dsp:sp modelId="{001668E5-5427-4007-B4A1-DDC7C4BEE0E8}">
      <dsp:nvSpPr>
        <dsp:cNvPr id="0" name=""/>
        <dsp:cNvSpPr/>
      </dsp:nvSpPr>
      <dsp:spPr>
        <a:xfrm>
          <a:off x="0" y="3705043"/>
          <a:ext cx="6263640" cy="176139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Bank Centralny jest jak już wskazywaliśmy bankiem banków oraz bankiem państwa. </a:t>
          </a:r>
          <a:endParaRPr lang="en-US" sz="2500" kern="1200"/>
        </a:p>
      </dsp:txBody>
      <dsp:txXfrm>
        <a:off x="85984" y="3791027"/>
        <a:ext cx="6091672" cy="15894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8783F-2191-4E5F-8836-61858172F2A6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161E6-53AC-46A6-B30B-77AC6D0BB694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Uwaga! Gwarancja dotyczy pojedyńczego banku. Dlatego jeśli posiadamy własne środki w dwóch bankach, to posiadamy osobne gwarancje do 100 tys. EUR na każdy z tych depozytów.</a:t>
          </a:r>
          <a:endParaRPr lang="en-US" sz="2600" kern="1200"/>
        </a:p>
      </dsp:txBody>
      <dsp:txXfrm>
        <a:off x="608661" y="692298"/>
        <a:ext cx="4508047" cy="2799040"/>
      </dsp:txXfrm>
    </dsp:sp>
    <dsp:sp modelId="{4AB4B101-1AC8-4F7D-8FDB-59EA2E4ADDD7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B1B2F-F5BF-4059-81DE-4F7F590EB492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Dlatego bezpieczniej może być trzymać środki na większej ilości rachunków jeśli przekraczają wysokość gwarancji BFG</a:t>
          </a:r>
          <a:endParaRPr lang="en-US" sz="2600" kern="1200"/>
        </a:p>
      </dsp:txBody>
      <dsp:txXfrm>
        <a:off x="6331365" y="692298"/>
        <a:ext cx="4508047" cy="2799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75B94-B0AD-4D39-BDFC-E01D9173B7A7}">
      <dsp:nvSpPr>
        <dsp:cNvPr id="0" name=""/>
        <dsp:cNvSpPr/>
      </dsp:nvSpPr>
      <dsp:spPr>
        <a:xfrm>
          <a:off x="0" y="44125"/>
          <a:ext cx="6263640" cy="26635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Pamiętaj deponuj pieniądze tylko w instytucjach, które posiadają podpisaną umowę z BFG!</a:t>
          </a:r>
          <a:endParaRPr lang="en-US" sz="3100" kern="1200"/>
        </a:p>
      </dsp:txBody>
      <dsp:txXfrm>
        <a:off x="130025" y="174150"/>
        <a:ext cx="6003590" cy="2403528"/>
      </dsp:txXfrm>
    </dsp:sp>
    <dsp:sp modelId="{28562208-5ECC-4416-8498-FB71AAC95F75}">
      <dsp:nvSpPr>
        <dsp:cNvPr id="0" name=""/>
        <dsp:cNvSpPr/>
      </dsp:nvSpPr>
      <dsp:spPr>
        <a:xfrm>
          <a:off x="0" y="2796984"/>
          <a:ext cx="6263640" cy="266357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Z BFG w roku 2020 było objętych gwarancjami BFG 25 banków komercyjnych, 36 kas oszczędnościowo-kredytowych oraz 270 banków spółdzielczych.</a:t>
          </a:r>
          <a:endParaRPr lang="en-US" sz="3100" kern="1200"/>
        </a:p>
      </dsp:txBody>
      <dsp:txXfrm>
        <a:off x="130025" y="2927009"/>
        <a:ext cx="6003590" cy="24035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4D8B7-EF1F-46EE-A3FC-E8878C90B6C7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3262F-1454-4B19-ADBF-846F07052FEE}">
      <dsp:nvSpPr>
        <dsp:cNvPr id="0" name=""/>
        <dsp:cNvSpPr/>
      </dsp:nvSpPr>
      <dsp:spPr>
        <a:xfrm>
          <a:off x="0" y="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BIK S.A. to spółka akcyjna założona przez Związek Banków Polskich oraz banki prywatne w celu gromadzenia informacji o pożyczkobiorcach. </a:t>
          </a:r>
          <a:endParaRPr lang="en-US" sz="3100" kern="1200"/>
        </a:p>
      </dsp:txBody>
      <dsp:txXfrm>
        <a:off x="0" y="0"/>
        <a:ext cx="6900512" cy="2768070"/>
      </dsp:txXfrm>
    </dsp:sp>
    <dsp:sp modelId="{DFD6C62C-2BF5-453D-A406-0180729E96EC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D96A5-3A7E-40D9-8AFD-420390C53DC4}">
      <dsp:nvSpPr>
        <dsp:cNvPr id="0" name=""/>
        <dsp:cNvSpPr/>
      </dsp:nvSpPr>
      <dsp:spPr>
        <a:xfrm>
          <a:off x="0" y="276807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Jedną z głównych korzyści istnienia BIK jest przeciwdziałanie nadmiernemu zadłużeniu obywateli oraz zabezpieczanie interesów banków w przypadku dłużników o wysokim poziomie ryzyka. </a:t>
          </a:r>
          <a:endParaRPr lang="en-US" sz="3100" kern="1200"/>
        </a:p>
      </dsp:txBody>
      <dsp:txXfrm>
        <a:off x="0" y="2768070"/>
        <a:ext cx="6900512" cy="27680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E98B9-E7E8-47B6-BFD8-A6ED9BED8828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52669-AEC7-4BCE-9954-18792441CC01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Terminowość</a:t>
          </a:r>
          <a:endParaRPr lang="en-US" sz="3800" kern="1200"/>
        </a:p>
      </dsp:txBody>
      <dsp:txXfrm>
        <a:off x="0" y="0"/>
        <a:ext cx="6900512" cy="1384035"/>
      </dsp:txXfrm>
    </dsp:sp>
    <dsp:sp modelId="{0520AF8F-F76D-4515-A400-ED5F5ED8DAF9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F2C4A-1FEC-4923-9D44-EFF2EE18EFAB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Korzystanie z kart kredytowych i konsumpcyjnych </a:t>
          </a:r>
          <a:endParaRPr lang="en-US" sz="3800" kern="1200"/>
        </a:p>
      </dsp:txBody>
      <dsp:txXfrm>
        <a:off x="0" y="1384035"/>
        <a:ext cx="6900512" cy="1384035"/>
      </dsp:txXfrm>
    </dsp:sp>
    <dsp:sp modelId="{59275702-516A-417C-A7D0-17B8D8BFB045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E8656-AB22-4DAC-AF22-39368330A659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Wnioski o inne kredyty</a:t>
          </a:r>
          <a:endParaRPr lang="en-US" sz="3800" kern="1200"/>
        </a:p>
      </dsp:txBody>
      <dsp:txXfrm>
        <a:off x="0" y="2768070"/>
        <a:ext cx="6900512" cy="1384035"/>
      </dsp:txXfrm>
    </dsp:sp>
    <dsp:sp modelId="{411398FB-09BC-4323-828E-8CAD53C9332F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B31A7-1735-434C-A81A-BDBF8F1D0363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Doświadczenie kredytowe</a:t>
          </a:r>
          <a:endParaRPr lang="en-US" sz="3800" kern="1200"/>
        </a:p>
      </dsp:txBody>
      <dsp:txXfrm>
        <a:off x="0" y="4152105"/>
        <a:ext cx="6900512" cy="13840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931DE-9D0F-40ED-820E-5705F1A6ECD2}">
      <dsp:nvSpPr>
        <dsp:cNvPr id="0" name=""/>
        <dsp:cNvSpPr/>
      </dsp:nvSpPr>
      <dsp:spPr>
        <a:xfrm>
          <a:off x="0" y="60308"/>
          <a:ext cx="6263640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polska giełda papierów wartościowych z siedzibą w Warszawie.</a:t>
          </a:r>
          <a:endParaRPr lang="en-US" sz="3100" kern="1200"/>
        </a:p>
      </dsp:txBody>
      <dsp:txXfrm>
        <a:off x="83216" y="143524"/>
        <a:ext cx="6097208" cy="1538258"/>
      </dsp:txXfrm>
    </dsp:sp>
    <dsp:sp modelId="{02711046-4972-4DF5-BB0A-063521158945}">
      <dsp:nvSpPr>
        <dsp:cNvPr id="0" name=""/>
        <dsp:cNvSpPr/>
      </dsp:nvSpPr>
      <dsp:spPr>
        <a:xfrm>
          <a:off x="0" y="1854278"/>
          <a:ext cx="6263640" cy="170469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na koniec 2021 roku było notowanych na GPW 430 spółek (383 krajowe oraz 47 zagranicznych).</a:t>
          </a:r>
          <a:endParaRPr lang="en-US" sz="3100" kern="1200"/>
        </a:p>
      </dsp:txBody>
      <dsp:txXfrm>
        <a:off x="83216" y="1937494"/>
        <a:ext cx="6097208" cy="1538258"/>
      </dsp:txXfrm>
    </dsp:sp>
    <dsp:sp modelId="{8C108E83-3621-423E-9EAA-1136FCD8BE11}">
      <dsp:nvSpPr>
        <dsp:cNvPr id="0" name=""/>
        <dsp:cNvSpPr/>
      </dsp:nvSpPr>
      <dsp:spPr>
        <a:xfrm>
          <a:off x="0" y="3648249"/>
          <a:ext cx="6263640" cy="17046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Oprócz Głównego Rynku prowadzi również rynek małych spółek tzw. New Connect</a:t>
          </a:r>
          <a:endParaRPr lang="en-US" sz="3100" kern="1200"/>
        </a:p>
      </dsp:txBody>
      <dsp:txXfrm>
        <a:off x="83216" y="3731465"/>
        <a:ext cx="6097208" cy="1538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1C1CEA-DC66-401B-84D2-BAC3262F6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53E4269-E761-4280-9922-A4FC299BF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2AEC25-B543-499A-BB9E-03040503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44BDAB-64B3-43CB-86B2-BAA330D2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0ADF61-8592-41FD-BE7E-9D0F1EED5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63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3B0112-7B5A-4A0B-83B7-E27C9D86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18F713-F1AD-445C-974B-0877694A9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DFD1AA-9AAB-4244-803D-EEFA6E464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8DE681-09A4-4E73-A5CC-4E5B1A865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040817F-5CFF-4220-A3AC-5102D6B4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5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C4C3AD1-C256-4607-92BB-69F156DD6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2ED7FB0-2E1E-40D3-B7D0-F2F1C793A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195E7E-1CF6-40BA-ABE1-D3704C00A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DD8DA4-DF6D-428B-9DA2-3CD80B6D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04084D-F833-4750-BA6D-AE230725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91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E969BD-88E9-4C1E-A68C-E997B68C1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D648BC-326F-467B-851B-87D79DB2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6B7F6B-60D1-4507-B674-301B6C98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B76241-E3CD-4CF0-8199-DFA1C8B5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95B3E7D-13A4-4633-8118-AC04E56B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09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3DFE5C-790F-4F06-8EAE-4901ED54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DC188F-DD3D-4A1C-8A08-2177D1417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C85039-2D06-45F2-B6C7-196B51B3D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2D9A27-5BF4-4527-B51E-3F51CFF8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A7556C-2C2F-467A-8058-786E02988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878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BBF816-E7C6-4028-8442-040457797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7495FB-380E-4420-B3CC-CAF6853ED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14E8F6-615E-4A68-8381-110D94CB0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5E3885-B3B7-4A57-92A5-F30AE843A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9E51C50-E331-4AF2-8803-7CAA763D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3973FC-3651-4A9F-8A2F-08D019DA6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664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04C8D5-0513-4158-872E-3132F0D3E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E3262BE-C8D7-450B-90B0-5B6B4D44A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23BD579-4713-4F11-BA4D-D405CB7E6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3D47250-7DC2-46BD-B3DE-D29113EF4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D953B5E-7529-4808-BF2B-B064BF1B33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4D310E6-25A6-443F-B775-6D49D339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A25389E-BDB0-473B-9465-B3E945936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AE6AA02-0C34-4003-8139-F8C8BDE2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3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2405A0-F337-4D42-A4E6-F84500C5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5FF91C6-495C-4A3F-95A8-DB7A638E4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06D207E-04E1-4BCE-B3C4-41CCF875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1719CB-CBCC-4F66-B00C-881B1D5AC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96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5028E4-B3DC-42B0-9C98-A0D3FAC6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EF33143-1B4F-4FC3-A634-ECA9D8EF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0C3243A-5389-4D1D-9465-7C166331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033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351B5D-E246-4054-9D17-3991060B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6FD679-2F8A-4087-8E5F-4A1649569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F988EEB-CAEF-4CA2-BEE9-611E98BE0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9F0BD76-25A8-4AFA-BDF3-367B9341C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DEF444C-1024-4D06-A946-ED0855971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2A39FD4-F2FF-4C6A-931D-1FB5A7D5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628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6897FF-942B-4E49-8C60-A7559E0D6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248F328-87D2-44EE-83A2-07262ECD8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9BDD5C-B178-45F1-BF09-C05FE2352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3E283F0-A32D-466B-9A41-99ADEEAD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6515ED7-1216-48DF-B181-4811B18F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851D6DD-FE97-4489-8949-A28AE176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66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09D4C93-F778-46AC-990F-7BBB3E07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90EF4D9-C0A4-4D65-910F-25664B3E6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2E39CB-2F86-470C-9652-0720403C5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D415B-6CDD-4BE9-B314-99829FFE3565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FC1926-890F-41F2-A77D-C5AC3D9C9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0349DE-F9D6-4734-9CEC-520B24058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8BB68-6341-46C1-9763-EE0906A67E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15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sap.sejm.gov.pl/isap.nsf/DocDetails.xsp?id=WDU201025717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BDFCF77-9223-49FC-963D-9124354F96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1" t="9091" r="1866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7A02794-0AE0-4D67-B9E2-524B5B512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pl-PL" sz="4800" dirty="0"/>
              <a:t>Moduł 7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EB93D08-6F69-41E1-8A8D-1F1BC48D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Autofit/>
          </a:bodyPr>
          <a:lstStyle/>
          <a:p>
            <a:pPr algn="l"/>
            <a:r>
              <a:rPr lang="pl-PL" sz="4800" dirty="0" err="1"/>
              <a:t>Insytucje</a:t>
            </a:r>
            <a:r>
              <a:rPr lang="pl-PL" sz="4800" dirty="0"/>
              <a:t> Finansowe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682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4EABAD-707C-49F1-8235-0820A197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Bankowy Funduszy Gwarancyjny (2)</a:t>
            </a:r>
          </a:p>
        </p:txBody>
      </p:sp>
      <p:graphicFrame>
        <p:nvGraphicFramePr>
          <p:cNvPr id="17" name="Symbol zastępczy zawartości 2">
            <a:extLst>
              <a:ext uri="{FF2B5EF4-FFF2-40B4-BE49-F238E27FC236}">
                <a16:creationId xmlns:a16="http://schemas.microsoft.com/office/drawing/2014/main" id="{D8984829-655A-4BB3-8B20-384DBF32C7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32533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91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6B176B4-3667-48CC-B0CA-CB29BA15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pl-PL" sz="5100">
                <a:solidFill>
                  <a:schemeClr val="bg1"/>
                </a:solidFill>
              </a:rPr>
              <a:t>Bankowy Fundusz Gwarancyjny (3)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EDFBF2B-5F28-44F1-B7E4-EC351D5321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62343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5968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754CFB0-A4AA-4041-8499-3242E2AF1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pl-PL" sz="5400"/>
              <a:t>Biuro Informacji Kredytowej (BIK)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696AC64-6A1D-46E9-96F9-46AB9BAB7E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57301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0181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90F2473-C840-49A6-BA26-1F065B4C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 Scoring BIK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563039-69C1-4541-A5E1-B2CB5888D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pl-PL" sz="2400" dirty="0"/>
          </a:p>
          <a:p>
            <a:r>
              <a:rPr lang="pl-PL" sz="2400" dirty="0"/>
              <a:t>Każdy obywatel może mieć </a:t>
            </a:r>
            <a:r>
              <a:rPr lang="pl-PL" sz="2400" dirty="0" err="1"/>
              <a:t>scoring</a:t>
            </a:r>
            <a:r>
              <a:rPr lang="pl-PL" sz="2400" dirty="0"/>
              <a:t> od 1 do 100.</a:t>
            </a:r>
          </a:p>
          <a:p>
            <a:r>
              <a:rPr lang="pl-PL" sz="2400" dirty="0"/>
              <a:t>100 to najwyższy poziom zaufania, natomiast 1 najniższa możliwa ocena w punktacji.</a:t>
            </a:r>
          </a:p>
          <a:p>
            <a:r>
              <a:rPr lang="pl-PL" sz="2400" dirty="0"/>
              <a:t>Banki przy przyznawaniu decyzji kredytowej posiłkują się </a:t>
            </a:r>
            <a:r>
              <a:rPr lang="pl-PL" sz="2400" dirty="0" err="1"/>
              <a:t>scoringiem</a:t>
            </a:r>
            <a:r>
              <a:rPr lang="pl-PL" sz="2400" dirty="0"/>
              <a:t> BIK (nie jest to jedyny element) i wyższy </a:t>
            </a:r>
            <a:r>
              <a:rPr lang="pl-PL" sz="2400" dirty="0" err="1"/>
              <a:t>scoring</a:t>
            </a:r>
            <a:r>
              <a:rPr lang="pl-PL" sz="2400" dirty="0"/>
              <a:t> podwyższa szansę na kredyt.</a:t>
            </a:r>
          </a:p>
          <a:p>
            <a:r>
              <a:rPr lang="pl-PL" sz="2400" dirty="0"/>
              <a:t>Obywatel ma prawo dostępu do własnej informacji BIK, a jeśli wykupi płatne informacji będzie również informowany o raportach i wszelkich kredytach i zapytaniach kredytowych o jego sprawy. </a:t>
            </a:r>
          </a:p>
        </p:txBody>
      </p:sp>
    </p:spTree>
    <p:extLst>
      <p:ext uri="{BB962C8B-B14F-4D97-AF65-F5344CB8AC3E}">
        <p14:creationId xmlns:p14="http://schemas.microsoft.com/office/powerpoint/2010/main" val="187972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6DA0F0A-4848-4D7E-B3A7-349F7CF4D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pl-PL" sz="5400"/>
              <a:t>Co wpływa na scoring BIK?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FD6028A-6DAF-4878-95C2-5E6D501329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883809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1886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CE212D-323C-42F6-8783-8C8BDB39F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5506358"/>
          </a:xfrm>
        </p:spPr>
        <p:txBody>
          <a:bodyPr>
            <a:normAutofit/>
          </a:bodyPr>
          <a:lstStyle/>
          <a:p>
            <a:r>
              <a:rPr lang="pl-PL" sz="4000"/>
              <a:t>Giełda Papierów Wartościowych (GPW)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Symbol zastępczy zawartości 2">
            <a:extLst>
              <a:ext uri="{FF2B5EF4-FFF2-40B4-BE49-F238E27FC236}">
                <a16:creationId xmlns:a16="http://schemas.microsoft.com/office/drawing/2014/main" id="{E3EDD24E-8DFC-4D91-8678-27A1CDD2C1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35615"/>
              </p:ext>
            </p:extLst>
          </p:nvPr>
        </p:nvGraphicFramePr>
        <p:xfrm>
          <a:off x="5285232" y="722376"/>
          <a:ext cx="6263640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3066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EA220D0-CCAD-49C7-85B6-C4493949A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pl-PL" sz="4200"/>
              <a:t> Giełda Papierów Wartościowych (2)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932228-3B5B-4C1A-BEC2-F1302541B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pl-PL" sz="2200" dirty="0"/>
          </a:p>
          <a:p>
            <a:r>
              <a:rPr lang="pl-PL" sz="2200" dirty="0"/>
              <a:t>Inwestorzy indywidualni mogą kupować i sprzedawać akcję spółek poprzez biura maklerskie;</a:t>
            </a:r>
          </a:p>
          <a:p>
            <a:r>
              <a:rPr lang="pl-PL" sz="2200" dirty="0"/>
              <a:t>Pamiętajmy, że przy takich inwestycjach powinniśmy posiadać szeroką wiedzę na temat takich inwestycji oraz spółek. GPW prowadzi działalność edukacyjną i informacyjną w tym zakresie.</a:t>
            </a:r>
          </a:p>
          <a:p>
            <a:r>
              <a:rPr lang="pl-PL" sz="2200" dirty="0"/>
              <a:t>Uwaga! Inwestując na giełdzie podejmujesz ryzyko finansowe i musisz się liczyć z utratą części lub całości włożonego kapitału.</a:t>
            </a:r>
          </a:p>
        </p:txBody>
      </p:sp>
    </p:spTree>
    <p:extLst>
      <p:ext uri="{BB962C8B-B14F-4D97-AF65-F5344CB8AC3E}">
        <p14:creationId xmlns:p14="http://schemas.microsoft.com/office/powerpoint/2010/main" val="503423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730422A-FBB1-4168-BBC4-7C299031A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pl-PL" sz="5400"/>
              <a:t>Dziękuje za uwagę!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9D4340-2015-4A6F-90C6-169210EC1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endParaRPr lang="pl-PL" sz="2200"/>
          </a:p>
          <a:p>
            <a:endParaRPr lang="pl-PL" sz="2200"/>
          </a:p>
          <a:p>
            <a:r>
              <a:rPr lang="pl-PL" sz="2200"/>
              <a:t>Zapraszamy na konsultację dot. poznanego modułu. </a:t>
            </a:r>
          </a:p>
          <a:p>
            <a:endParaRPr lang="pl-PL" sz="2200"/>
          </a:p>
          <a:p>
            <a:endParaRPr lang="pl-PL" sz="2200"/>
          </a:p>
        </p:txBody>
      </p:sp>
      <p:pic>
        <p:nvPicPr>
          <p:cNvPr id="5" name="Obraz 4" descr="Obraz zawierający tekst, zewnętrzne, tablica wyników, zielony&#10;&#10;Opis wygenerowany automatycznie">
            <a:extLst>
              <a:ext uri="{FF2B5EF4-FFF2-40B4-BE49-F238E27FC236}">
                <a16:creationId xmlns:a16="http://schemas.microsoft.com/office/drawing/2014/main" id="{316DD5B2-1CAB-4908-A33E-1E0A19C853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5" r="1273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414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61BE676-7E55-44DD-A01E-57588E42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Instytucje Finansowe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BF315634-BA95-4FE2-A78A-9A6E38BF45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79207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988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9711DEA-E941-464D-ABF2-8E5FA6D95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Narodowy Bank Polski 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DA94E4AF-A89E-4839-BB85-0D8496141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37634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71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32874A-3F9B-4BB3-AB88-B96D8084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Narodowy Bank Polski (2) </a:t>
            </a:r>
            <a:endParaRPr lang="pl-PL" dirty="0"/>
          </a:p>
        </p:txBody>
      </p:sp>
      <p:graphicFrame>
        <p:nvGraphicFramePr>
          <p:cNvPr id="43" name="Symbol zastępczy zawartości 2">
            <a:extLst>
              <a:ext uri="{FF2B5EF4-FFF2-40B4-BE49-F238E27FC236}">
                <a16:creationId xmlns:a16="http://schemas.microsoft.com/office/drawing/2014/main" id="{E81DF89B-FC1E-4D9D-A105-D7E02ACD53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38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0D16C96-1390-45BC-91CB-E59B3920F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Narodowy Bank Polski (3) </a:t>
            </a:r>
          </a:p>
        </p:txBody>
      </p:sp>
      <p:sp>
        <p:nvSpPr>
          <p:cNvPr id="20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C7F2A9-3FA5-4840-86A5-5D86AD50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pl-PL" sz="2600" dirty="0"/>
          </a:p>
          <a:p>
            <a:r>
              <a:rPr lang="pl-PL" sz="2600" dirty="0"/>
              <a:t>Narodowy Bank Polski (NBP) jest bankiem centralnym Polski. </a:t>
            </a:r>
          </a:p>
          <a:p>
            <a:endParaRPr lang="pl-PL" sz="2600" dirty="0"/>
          </a:p>
          <a:p>
            <a:pPr marL="0" indent="0">
              <a:buNone/>
            </a:pPr>
            <a:r>
              <a:rPr lang="pl-PL" sz="2600" dirty="0"/>
              <a:t>Bank Centralny to jedyna w danym kraju instytucja, która pełni rolę:</a:t>
            </a:r>
          </a:p>
          <a:p>
            <a:r>
              <a:rPr lang="pl-PL" sz="2600" dirty="0"/>
              <a:t>„banku banków” (ustalanie wysokości rezerw, zaopatrywanie w pieniądz itp.)</a:t>
            </a:r>
          </a:p>
          <a:p>
            <a:r>
              <a:rPr lang="pl-PL" sz="2600" dirty="0"/>
              <a:t> banku państwa;</a:t>
            </a:r>
          </a:p>
          <a:p>
            <a:r>
              <a:rPr lang="pl-PL" sz="2600" dirty="0"/>
              <a:t>pożyczkodawcy ostatniej szansy dla banków komercyjnych;</a:t>
            </a:r>
          </a:p>
          <a:p>
            <a:r>
              <a:rPr lang="pl-PL" sz="2600" dirty="0"/>
              <a:t>emisja pieniądza; </a:t>
            </a:r>
          </a:p>
          <a:p>
            <a:endParaRPr lang="pl-PL" sz="2600" dirty="0"/>
          </a:p>
          <a:p>
            <a:pPr marL="0" indent="0">
              <a:buNone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08911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C7458CD-ACC7-4755-A9EE-124AD639F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pl-PL" sz="6000">
                <a:solidFill>
                  <a:schemeClr val="bg1"/>
                </a:solidFill>
              </a:rPr>
              <a:t>Bank Centralny, a Banki Komercyjne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56A341A4-A24E-4759-A8BF-0A6E52B4E0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74293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80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B308932-FF96-43FC-8D92-2082F37BE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pl-PL" dirty="0"/>
              <a:t>Niezależność Banku Centralnego</a:t>
            </a:r>
            <a:endParaRPr lang="pl-PL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2050DE-B7C9-41CC-A106-ED35D2C19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endParaRPr lang="pl-PL" sz="2600" dirty="0"/>
          </a:p>
          <a:p>
            <a:r>
              <a:rPr lang="pl-PL" sz="2600" dirty="0"/>
              <a:t>Jednym z najważniejszych elementów polityki banku centralnego jest jego niezależność.</a:t>
            </a:r>
          </a:p>
          <a:p>
            <a:endParaRPr lang="pl-PL" sz="2600" dirty="0"/>
          </a:p>
          <a:p>
            <a:r>
              <a:rPr lang="pl-PL" sz="2600" dirty="0"/>
              <a:t>Dzięki niezależności bank centralny jest w stanie kształtować długofalową politykę, której celem jest ograniczanie inflacji (stabilizacja cen), a także budowa wiarygodności banku.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8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E79CC1-0C54-4A6A-B1DE-5A102F3A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pl-PL" dirty="0"/>
              <a:t>Europejski Bank Centralny (EBC)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FEB1E5-F29B-4D9F-8649-769514A47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endParaRPr lang="pl-PL" sz="2000" dirty="0"/>
          </a:p>
          <a:p>
            <a:r>
              <a:rPr lang="pl-PL" sz="2000" dirty="0"/>
              <a:t>Warto pamiętać, że w UE jest Europejski Bank Centralny (EBC) wspólnej waluty Euro, który ma siedzibę we Frankfurcie nad Menem.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/>
              <a:t>Założony został on w 1998 roku i jego główne cele to:</a:t>
            </a:r>
          </a:p>
          <a:p>
            <a:r>
              <a:rPr lang="pl-PL" sz="2000" dirty="0"/>
              <a:t>emisja EURO;</a:t>
            </a:r>
          </a:p>
          <a:p>
            <a:r>
              <a:rPr lang="pl-PL" sz="2000" dirty="0"/>
              <a:t>utrzymywanie stabilności cen w strefie EURO;</a:t>
            </a:r>
          </a:p>
          <a:p>
            <a:r>
              <a:rPr lang="pl-PL" sz="2000" dirty="0"/>
              <a:t>zapobieganie fałszerstwom banknotów;</a:t>
            </a:r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3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DD102E4-1976-4E1D-89DC-6CD367C2B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Bankowy Fundusz Gwarancyjny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06C85F-03D4-4813-954D-D8F76DA83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pl-PL" sz="2600" dirty="0"/>
          </a:p>
          <a:p>
            <a:r>
              <a:rPr lang="pl-PL" sz="2600" dirty="0"/>
              <a:t>Jest to instytucja, która gwarantuje depozyty obywateli w bankach komercyjnych oraz SKOK-ach.</a:t>
            </a:r>
          </a:p>
          <a:p>
            <a:endParaRPr lang="pl-PL" sz="2600" dirty="0"/>
          </a:p>
          <a:p>
            <a:r>
              <a:rPr lang="pl-PL" sz="2600" b="0" i="0" dirty="0">
                <a:effectLst/>
              </a:rPr>
              <a:t>Limit gwarancji środków zgromadzonych w banku przez jednego deponenta od dnia 30 grudnia 2010 wynosi równowartość 100 tys. euro oraz zagwarantowano wypłatę środków w ciągu 20 dni roboczych. Środki te podlegają 100% gwarancji (Podstawa prawna: ustawa z dnia 16 grudnia 2010 r. </a:t>
            </a:r>
            <a:r>
              <a:rPr lang="pl-PL" sz="2600" b="0" i="1" dirty="0">
                <a:effectLst/>
              </a:rPr>
              <a:t>o zmianie ustawy o Bankowym Funduszu Gwarancyjnym oraz niektórych innych ustaw</a:t>
            </a:r>
            <a:r>
              <a:rPr lang="pl-PL" sz="2600" b="0" i="0" dirty="0">
                <a:effectLst/>
              </a:rPr>
              <a:t> (</a:t>
            </a:r>
            <a:r>
              <a:rPr lang="pl-PL" sz="2600" b="0" i="0" u="none" strike="noStrike" dirty="0">
                <a:effectLst/>
                <a:hlinkClick r:id="rId2"/>
              </a:rPr>
              <a:t>Dz.U. z 2010 r. nr 257, poz. 1724</a:t>
            </a:r>
            <a:r>
              <a:rPr lang="pl-PL" sz="2600" b="0" i="0" dirty="0">
                <a:effectLst/>
              </a:rPr>
              <a:t>).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2514476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802</Words>
  <Application>Microsoft Office PowerPoint</Application>
  <PresentationFormat>Panoramiczny</PresentationFormat>
  <Paragraphs>81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Motyw pakietu Office</vt:lpstr>
      <vt:lpstr>Moduł 7 </vt:lpstr>
      <vt:lpstr>Instytucje Finansowe</vt:lpstr>
      <vt:lpstr>Narodowy Bank Polski </vt:lpstr>
      <vt:lpstr>Narodowy Bank Polski (2) </vt:lpstr>
      <vt:lpstr>Narodowy Bank Polski (3) </vt:lpstr>
      <vt:lpstr>Bank Centralny, a Banki Komercyjne</vt:lpstr>
      <vt:lpstr>Niezależność Banku Centralnego</vt:lpstr>
      <vt:lpstr>Europejski Bank Centralny (EBC)</vt:lpstr>
      <vt:lpstr>Bankowy Fundusz Gwarancyjny </vt:lpstr>
      <vt:lpstr>Bankowy Funduszy Gwarancyjny (2)</vt:lpstr>
      <vt:lpstr>Bankowy Fundusz Gwarancyjny (3)</vt:lpstr>
      <vt:lpstr>Biuro Informacji Kredytowej (BIK)</vt:lpstr>
      <vt:lpstr> Scoring BIK</vt:lpstr>
      <vt:lpstr>Co wpływa na scoring BIK?</vt:lpstr>
      <vt:lpstr>Giełda Papierów Wartościowych (GPW)</vt:lpstr>
      <vt:lpstr> Giełda Papierów Wartościowych (2)</vt:lpstr>
      <vt:lpstr>Dziękuje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Moduł 7 </dc:title>
  <dc:creator>Wojciech Duranowski</dc:creator>
  <cp:lastModifiedBy>Wojciech Duranowski</cp:lastModifiedBy>
  <cp:revision>3</cp:revision>
  <dcterms:created xsi:type="dcterms:W3CDTF">2022-01-01T23:19:52Z</dcterms:created>
  <dcterms:modified xsi:type="dcterms:W3CDTF">2022-01-02T00:14:18Z</dcterms:modified>
</cp:coreProperties>
</file>