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hyperlink" Target="https://www.knf.gov.pl/dla_konsumenta/ostrzezenia_publiczne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8.png"/><Relationship Id="rId5" Type="http://schemas.openxmlformats.org/officeDocument/2006/relationships/hyperlink" Target="https://www.knf.gov.pl/dla_konsumenta/ostrzezenia_publiczne" TargetMode="External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04A366-0275-45A6-AD2F-48F526B7556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08E747A-1265-4678-8845-0E26BD703741}">
      <dgm:prSet/>
      <dgm:spPr/>
      <dgm:t>
        <a:bodyPr/>
        <a:lstStyle/>
        <a:p>
          <a:r>
            <a:rPr lang="pl-PL"/>
            <a:t>Nasza sytuacja finansowa może się pogorszyć nie tylko w przypadku utraty pracy czy choroby, ale także z powodu błędnych decyzji ekonomicznych.</a:t>
          </a:r>
          <a:endParaRPr lang="en-US"/>
        </a:p>
      </dgm:t>
    </dgm:pt>
    <dgm:pt modelId="{F1C7D270-3655-4CC5-B246-2D930229EBBB}" type="parTrans" cxnId="{7C0EC6D6-0413-43FF-BA09-ACB95F43DFCB}">
      <dgm:prSet/>
      <dgm:spPr/>
      <dgm:t>
        <a:bodyPr/>
        <a:lstStyle/>
        <a:p>
          <a:endParaRPr lang="en-US"/>
        </a:p>
      </dgm:t>
    </dgm:pt>
    <dgm:pt modelId="{1334E612-F508-448C-806C-4B79A6AE4D0F}" type="sibTrans" cxnId="{7C0EC6D6-0413-43FF-BA09-ACB95F43DFCB}">
      <dgm:prSet/>
      <dgm:spPr/>
      <dgm:t>
        <a:bodyPr/>
        <a:lstStyle/>
        <a:p>
          <a:endParaRPr lang="en-US"/>
        </a:p>
      </dgm:t>
    </dgm:pt>
    <dgm:pt modelId="{83644ED2-E6CC-42DB-9878-5D9B51FA1853}">
      <dgm:prSet/>
      <dgm:spPr/>
      <dgm:t>
        <a:bodyPr/>
        <a:lstStyle/>
        <a:p>
          <a:r>
            <a:rPr lang="pl-PL"/>
            <a:t>Błędne decyzje ekonomiczne, spowodowane często niskim poziomem edukacji finansowej mogą wpłynąć na nasze życie przez bardzo długi czas. </a:t>
          </a:r>
          <a:endParaRPr lang="en-US"/>
        </a:p>
      </dgm:t>
    </dgm:pt>
    <dgm:pt modelId="{753C0E2B-AD2F-4067-885A-C1ED553B8C70}" type="parTrans" cxnId="{C41FD448-1B77-437E-AA99-0F17E7EFB0D2}">
      <dgm:prSet/>
      <dgm:spPr/>
      <dgm:t>
        <a:bodyPr/>
        <a:lstStyle/>
        <a:p>
          <a:endParaRPr lang="en-US"/>
        </a:p>
      </dgm:t>
    </dgm:pt>
    <dgm:pt modelId="{6093FE73-F8DF-46CA-B147-16E75CBF7117}" type="sibTrans" cxnId="{C41FD448-1B77-437E-AA99-0F17E7EFB0D2}">
      <dgm:prSet/>
      <dgm:spPr/>
      <dgm:t>
        <a:bodyPr/>
        <a:lstStyle/>
        <a:p>
          <a:endParaRPr lang="en-US"/>
        </a:p>
      </dgm:t>
    </dgm:pt>
    <dgm:pt modelId="{077ED8CE-B5A6-451A-AEAA-525B10F7A8AF}" type="pres">
      <dgm:prSet presAssocID="{4504A366-0275-45A6-AD2F-48F526B755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BC32955-B878-4010-A11D-8F33536A613F}" type="pres">
      <dgm:prSet presAssocID="{308E747A-1265-4678-8845-0E26BD703741}" presName="hierRoot1" presStyleCnt="0"/>
      <dgm:spPr/>
    </dgm:pt>
    <dgm:pt modelId="{3E30DD65-A96D-47DF-9054-F097128FF3AB}" type="pres">
      <dgm:prSet presAssocID="{308E747A-1265-4678-8845-0E26BD703741}" presName="composite" presStyleCnt="0"/>
      <dgm:spPr/>
    </dgm:pt>
    <dgm:pt modelId="{89C14808-032A-4ADA-8177-4950F62484B5}" type="pres">
      <dgm:prSet presAssocID="{308E747A-1265-4678-8845-0E26BD703741}" presName="background" presStyleLbl="node0" presStyleIdx="0" presStyleCnt="2"/>
      <dgm:spPr/>
    </dgm:pt>
    <dgm:pt modelId="{1499C8BD-2DF3-40E2-997F-CF347B120872}" type="pres">
      <dgm:prSet presAssocID="{308E747A-1265-4678-8845-0E26BD703741}" presName="text" presStyleLbl="fgAcc0" presStyleIdx="0" presStyleCnt="2">
        <dgm:presLayoutVars>
          <dgm:chPref val="3"/>
        </dgm:presLayoutVars>
      </dgm:prSet>
      <dgm:spPr/>
    </dgm:pt>
    <dgm:pt modelId="{878DB8A9-423C-453F-9D25-C3B4D164D102}" type="pres">
      <dgm:prSet presAssocID="{308E747A-1265-4678-8845-0E26BD703741}" presName="hierChild2" presStyleCnt="0"/>
      <dgm:spPr/>
    </dgm:pt>
    <dgm:pt modelId="{3546A203-3F0F-40C2-88B6-A83C3599EBD0}" type="pres">
      <dgm:prSet presAssocID="{83644ED2-E6CC-42DB-9878-5D9B51FA1853}" presName="hierRoot1" presStyleCnt="0"/>
      <dgm:spPr/>
    </dgm:pt>
    <dgm:pt modelId="{4FEEBC53-6FBD-44C2-9413-2A722AB7E05A}" type="pres">
      <dgm:prSet presAssocID="{83644ED2-E6CC-42DB-9878-5D9B51FA1853}" presName="composite" presStyleCnt="0"/>
      <dgm:spPr/>
    </dgm:pt>
    <dgm:pt modelId="{13C8077C-5032-4BA2-9054-7BE545B16E8E}" type="pres">
      <dgm:prSet presAssocID="{83644ED2-E6CC-42DB-9878-5D9B51FA1853}" presName="background" presStyleLbl="node0" presStyleIdx="1" presStyleCnt="2"/>
      <dgm:spPr/>
    </dgm:pt>
    <dgm:pt modelId="{5B1E776E-BCF5-4C9B-A2FA-2563A76689EF}" type="pres">
      <dgm:prSet presAssocID="{83644ED2-E6CC-42DB-9878-5D9B51FA1853}" presName="text" presStyleLbl="fgAcc0" presStyleIdx="1" presStyleCnt="2">
        <dgm:presLayoutVars>
          <dgm:chPref val="3"/>
        </dgm:presLayoutVars>
      </dgm:prSet>
      <dgm:spPr/>
    </dgm:pt>
    <dgm:pt modelId="{6BCC1504-DB52-4982-9FB0-3DA45BC129DF}" type="pres">
      <dgm:prSet presAssocID="{83644ED2-E6CC-42DB-9878-5D9B51FA1853}" presName="hierChild2" presStyleCnt="0"/>
      <dgm:spPr/>
    </dgm:pt>
  </dgm:ptLst>
  <dgm:cxnLst>
    <dgm:cxn modelId="{494D3216-6622-4129-A883-B7D3F2289E89}" type="presOf" srcId="{83644ED2-E6CC-42DB-9878-5D9B51FA1853}" destId="{5B1E776E-BCF5-4C9B-A2FA-2563A76689EF}" srcOrd="0" destOrd="0" presId="urn:microsoft.com/office/officeart/2005/8/layout/hierarchy1"/>
    <dgm:cxn modelId="{C41FD448-1B77-437E-AA99-0F17E7EFB0D2}" srcId="{4504A366-0275-45A6-AD2F-48F526B75562}" destId="{83644ED2-E6CC-42DB-9878-5D9B51FA1853}" srcOrd="1" destOrd="0" parTransId="{753C0E2B-AD2F-4067-885A-C1ED553B8C70}" sibTransId="{6093FE73-F8DF-46CA-B147-16E75CBF7117}"/>
    <dgm:cxn modelId="{5FC1EA75-A988-409A-8804-EC6C4E67D715}" type="presOf" srcId="{4504A366-0275-45A6-AD2F-48F526B75562}" destId="{077ED8CE-B5A6-451A-AEAA-525B10F7A8AF}" srcOrd="0" destOrd="0" presId="urn:microsoft.com/office/officeart/2005/8/layout/hierarchy1"/>
    <dgm:cxn modelId="{777C32BC-B7E8-413C-BBE0-D94A7C76A0E0}" type="presOf" srcId="{308E747A-1265-4678-8845-0E26BD703741}" destId="{1499C8BD-2DF3-40E2-997F-CF347B120872}" srcOrd="0" destOrd="0" presId="urn:microsoft.com/office/officeart/2005/8/layout/hierarchy1"/>
    <dgm:cxn modelId="{7C0EC6D6-0413-43FF-BA09-ACB95F43DFCB}" srcId="{4504A366-0275-45A6-AD2F-48F526B75562}" destId="{308E747A-1265-4678-8845-0E26BD703741}" srcOrd="0" destOrd="0" parTransId="{F1C7D270-3655-4CC5-B246-2D930229EBBB}" sibTransId="{1334E612-F508-448C-806C-4B79A6AE4D0F}"/>
    <dgm:cxn modelId="{90B2E990-D2C1-4EFB-B588-FD2AB6436FAE}" type="presParOf" srcId="{077ED8CE-B5A6-451A-AEAA-525B10F7A8AF}" destId="{ABC32955-B878-4010-A11D-8F33536A613F}" srcOrd="0" destOrd="0" presId="urn:microsoft.com/office/officeart/2005/8/layout/hierarchy1"/>
    <dgm:cxn modelId="{A7EAC1D8-F20B-4476-871F-3BBB36F31338}" type="presParOf" srcId="{ABC32955-B878-4010-A11D-8F33536A613F}" destId="{3E30DD65-A96D-47DF-9054-F097128FF3AB}" srcOrd="0" destOrd="0" presId="urn:microsoft.com/office/officeart/2005/8/layout/hierarchy1"/>
    <dgm:cxn modelId="{ACDE937B-53DB-441D-89A7-39810D2F8710}" type="presParOf" srcId="{3E30DD65-A96D-47DF-9054-F097128FF3AB}" destId="{89C14808-032A-4ADA-8177-4950F62484B5}" srcOrd="0" destOrd="0" presId="urn:microsoft.com/office/officeart/2005/8/layout/hierarchy1"/>
    <dgm:cxn modelId="{AB811FEF-17A7-446B-A8E7-0B4F8EED464D}" type="presParOf" srcId="{3E30DD65-A96D-47DF-9054-F097128FF3AB}" destId="{1499C8BD-2DF3-40E2-997F-CF347B120872}" srcOrd="1" destOrd="0" presId="urn:microsoft.com/office/officeart/2005/8/layout/hierarchy1"/>
    <dgm:cxn modelId="{A84215F7-56BD-441F-BED6-1938C2CFB1EF}" type="presParOf" srcId="{ABC32955-B878-4010-A11D-8F33536A613F}" destId="{878DB8A9-423C-453F-9D25-C3B4D164D102}" srcOrd="1" destOrd="0" presId="urn:microsoft.com/office/officeart/2005/8/layout/hierarchy1"/>
    <dgm:cxn modelId="{2AF658AF-8355-4023-BE70-BEC9C82090C7}" type="presParOf" srcId="{077ED8CE-B5A6-451A-AEAA-525B10F7A8AF}" destId="{3546A203-3F0F-40C2-88B6-A83C3599EBD0}" srcOrd="1" destOrd="0" presId="urn:microsoft.com/office/officeart/2005/8/layout/hierarchy1"/>
    <dgm:cxn modelId="{7717E2F1-8F82-408D-88E8-0275E694C3A0}" type="presParOf" srcId="{3546A203-3F0F-40C2-88B6-A83C3599EBD0}" destId="{4FEEBC53-6FBD-44C2-9413-2A722AB7E05A}" srcOrd="0" destOrd="0" presId="urn:microsoft.com/office/officeart/2005/8/layout/hierarchy1"/>
    <dgm:cxn modelId="{E30E3ABF-59F8-43C6-985D-40440BDD68AA}" type="presParOf" srcId="{4FEEBC53-6FBD-44C2-9413-2A722AB7E05A}" destId="{13C8077C-5032-4BA2-9054-7BE545B16E8E}" srcOrd="0" destOrd="0" presId="urn:microsoft.com/office/officeart/2005/8/layout/hierarchy1"/>
    <dgm:cxn modelId="{D39CB36E-AA0E-4671-BD6F-F2C03E83B687}" type="presParOf" srcId="{4FEEBC53-6FBD-44C2-9413-2A722AB7E05A}" destId="{5B1E776E-BCF5-4C9B-A2FA-2563A76689EF}" srcOrd="1" destOrd="0" presId="urn:microsoft.com/office/officeart/2005/8/layout/hierarchy1"/>
    <dgm:cxn modelId="{9BD2FA0D-CC49-48C5-8F87-209674CCB75C}" type="presParOf" srcId="{3546A203-3F0F-40C2-88B6-A83C3599EBD0}" destId="{6BCC1504-DB52-4982-9FB0-3DA45BC129D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32917F1-0868-4B75-9B76-3AF204C7802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F485861-A838-4501-8310-56481DB3FF1C}">
      <dgm:prSet/>
      <dgm:spPr/>
      <dgm:t>
        <a:bodyPr/>
        <a:lstStyle/>
        <a:p>
          <a:r>
            <a:rPr lang="pl-PL"/>
            <a:t>Stosują one wiele sztuczek marketingowych, między innymi oferując pierwszą pożyczkę bez żadnego oprocentowania.</a:t>
          </a:r>
          <a:endParaRPr lang="en-US"/>
        </a:p>
      </dgm:t>
    </dgm:pt>
    <dgm:pt modelId="{EE1ECD0B-C19F-4340-98B0-B4115A2CEF7C}" type="parTrans" cxnId="{96545550-A51A-4FFB-BC33-D59C37F75904}">
      <dgm:prSet/>
      <dgm:spPr/>
      <dgm:t>
        <a:bodyPr/>
        <a:lstStyle/>
        <a:p>
          <a:endParaRPr lang="en-US"/>
        </a:p>
      </dgm:t>
    </dgm:pt>
    <dgm:pt modelId="{D8E78DF3-CF63-4958-9854-46C6715AE43F}" type="sibTrans" cxnId="{96545550-A51A-4FFB-BC33-D59C37F75904}">
      <dgm:prSet/>
      <dgm:spPr/>
      <dgm:t>
        <a:bodyPr/>
        <a:lstStyle/>
        <a:p>
          <a:endParaRPr lang="en-US"/>
        </a:p>
      </dgm:t>
    </dgm:pt>
    <dgm:pt modelId="{F68C9045-47C1-4EA3-B639-C72F4FA61D81}">
      <dgm:prSet/>
      <dgm:spPr/>
      <dgm:t>
        <a:bodyPr/>
        <a:lstStyle/>
        <a:p>
          <a:r>
            <a:rPr lang="pl-PL"/>
            <a:t>Haczyk polega na tym, że większość osób, które weźmie pożyczkę na krótki termin (30 dni) nie będzie w stanie jej oddać w tym terminie, a już druga pożyczka jest bardzo wysoko oprocentowana.</a:t>
          </a:r>
          <a:endParaRPr lang="en-US"/>
        </a:p>
      </dgm:t>
    </dgm:pt>
    <dgm:pt modelId="{73F97CBC-D90C-4359-8567-12687CE63F74}" type="parTrans" cxnId="{D62F7CC8-1EB0-48A9-BA06-77478562FC68}">
      <dgm:prSet/>
      <dgm:spPr/>
      <dgm:t>
        <a:bodyPr/>
        <a:lstStyle/>
        <a:p>
          <a:endParaRPr lang="en-US"/>
        </a:p>
      </dgm:t>
    </dgm:pt>
    <dgm:pt modelId="{048B72EB-1184-4078-93DF-DDA943C87DE0}" type="sibTrans" cxnId="{D62F7CC8-1EB0-48A9-BA06-77478562FC68}">
      <dgm:prSet/>
      <dgm:spPr/>
      <dgm:t>
        <a:bodyPr/>
        <a:lstStyle/>
        <a:p>
          <a:endParaRPr lang="en-US"/>
        </a:p>
      </dgm:t>
    </dgm:pt>
    <dgm:pt modelId="{54BBEF8A-25BE-495C-8966-88B3C240FEEF}">
      <dgm:prSet/>
      <dgm:spPr/>
      <dgm:t>
        <a:bodyPr/>
        <a:lstStyle/>
        <a:p>
          <a:r>
            <a:rPr lang="pl-PL"/>
            <a:t>Typowa chwilówka, może przy pożyczce 7500 PLN naliczyć dodatkowych kosztów 1500 PLN jedynie za 30 dni pożyczki! (przykład)</a:t>
          </a:r>
          <a:endParaRPr lang="en-US"/>
        </a:p>
      </dgm:t>
    </dgm:pt>
    <dgm:pt modelId="{26585B69-84C4-4854-920E-81FA568CB53C}" type="parTrans" cxnId="{E1935488-0271-48E3-85B9-D3FDEF14A8FA}">
      <dgm:prSet/>
      <dgm:spPr/>
      <dgm:t>
        <a:bodyPr/>
        <a:lstStyle/>
        <a:p>
          <a:endParaRPr lang="en-US"/>
        </a:p>
      </dgm:t>
    </dgm:pt>
    <dgm:pt modelId="{8575E9BC-D78B-4717-A350-A75A62E79C3C}" type="sibTrans" cxnId="{E1935488-0271-48E3-85B9-D3FDEF14A8FA}">
      <dgm:prSet/>
      <dgm:spPr/>
      <dgm:t>
        <a:bodyPr/>
        <a:lstStyle/>
        <a:p>
          <a:endParaRPr lang="en-US"/>
        </a:p>
      </dgm:t>
    </dgm:pt>
    <dgm:pt modelId="{F90A0EA9-E704-427B-9086-963FA95B6826}" type="pres">
      <dgm:prSet presAssocID="{532917F1-0868-4B75-9B76-3AF204C78026}" presName="linear" presStyleCnt="0">
        <dgm:presLayoutVars>
          <dgm:animLvl val="lvl"/>
          <dgm:resizeHandles val="exact"/>
        </dgm:presLayoutVars>
      </dgm:prSet>
      <dgm:spPr/>
    </dgm:pt>
    <dgm:pt modelId="{0AB41F84-9E0B-4785-BDE5-798C551314C8}" type="pres">
      <dgm:prSet presAssocID="{2F485861-A838-4501-8310-56481DB3FF1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2B15DAA-13D8-44CF-A83F-821D2A995421}" type="pres">
      <dgm:prSet presAssocID="{D8E78DF3-CF63-4958-9854-46C6715AE43F}" presName="spacer" presStyleCnt="0"/>
      <dgm:spPr/>
    </dgm:pt>
    <dgm:pt modelId="{756D2B58-C4EC-4032-9568-15397105AFAF}" type="pres">
      <dgm:prSet presAssocID="{F68C9045-47C1-4EA3-B639-C72F4FA61D8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5254D82-DD70-40E1-8A56-99E33B771766}" type="pres">
      <dgm:prSet presAssocID="{048B72EB-1184-4078-93DF-DDA943C87DE0}" presName="spacer" presStyleCnt="0"/>
      <dgm:spPr/>
    </dgm:pt>
    <dgm:pt modelId="{2ABDB1C0-4CB3-41A2-B1AF-5F35A7D1A4D4}" type="pres">
      <dgm:prSet presAssocID="{54BBEF8A-25BE-495C-8966-88B3C240FEE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77FBA16-FD7C-4528-AD4C-E2D1805FBF6C}" type="presOf" srcId="{2F485861-A838-4501-8310-56481DB3FF1C}" destId="{0AB41F84-9E0B-4785-BDE5-798C551314C8}" srcOrd="0" destOrd="0" presId="urn:microsoft.com/office/officeart/2005/8/layout/vList2"/>
    <dgm:cxn modelId="{DB50232E-6499-4EFC-AE81-EAC646943D12}" type="presOf" srcId="{F68C9045-47C1-4EA3-B639-C72F4FA61D81}" destId="{756D2B58-C4EC-4032-9568-15397105AFAF}" srcOrd="0" destOrd="0" presId="urn:microsoft.com/office/officeart/2005/8/layout/vList2"/>
    <dgm:cxn modelId="{34C6934B-3525-4E5D-A514-46749335E4EB}" type="presOf" srcId="{54BBEF8A-25BE-495C-8966-88B3C240FEEF}" destId="{2ABDB1C0-4CB3-41A2-B1AF-5F35A7D1A4D4}" srcOrd="0" destOrd="0" presId="urn:microsoft.com/office/officeart/2005/8/layout/vList2"/>
    <dgm:cxn modelId="{96545550-A51A-4FFB-BC33-D59C37F75904}" srcId="{532917F1-0868-4B75-9B76-3AF204C78026}" destId="{2F485861-A838-4501-8310-56481DB3FF1C}" srcOrd="0" destOrd="0" parTransId="{EE1ECD0B-C19F-4340-98B0-B4115A2CEF7C}" sibTransId="{D8E78DF3-CF63-4958-9854-46C6715AE43F}"/>
    <dgm:cxn modelId="{DF362E86-E8E4-4A16-9C8F-889F89676C36}" type="presOf" srcId="{532917F1-0868-4B75-9B76-3AF204C78026}" destId="{F90A0EA9-E704-427B-9086-963FA95B6826}" srcOrd="0" destOrd="0" presId="urn:microsoft.com/office/officeart/2005/8/layout/vList2"/>
    <dgm:cxn modelId="{E1935488-0271-48E3-85B9-D3FDEF14A8FA}" srcId="{532917F1-0868-4B75-9B76-3AF204C78026}" destId="{54BBEF8A-25BE-495C-8966-88B3C240FEEF}" srcOrd="2" destOrd="0" parTransId="{26585B69-84C4-4854-920E-81FA568CB53C}" sibTransId="{8575E9BC-D78B-4717-A350-A75A62E79C3C}"/>
    <dgm:cxn modelId="{D62F7CC8-1EB0-48A9-BA06-77478562FC68}" srcId="{532917F1-0868-4B75-9B76-3AF204C78026}" destId="{F68C9045-47C1-4EA3-B639-C72F4FA61D81}" srcOrd="1" destOrd="0" parTransId="{73F97CBC-D90C-4359-8567-12687CE63F74}" sibTransId="{048B72EB-1184-4078-93DF-DDA943C87DE0}"/>
    <dgm:cxn modelId="{0F057166-1B79-4700-946C-2943E2B4F66F}" type="presParOf" srcId="{F90A0EA9-E704-427B-9086-963FA95B6826}" destId="{0AB41F84-9E0B-4785-BDE5-798C551314C8}" srcOrd="0" destOrd="0" presId="urn:microsoft.com/office/officeart/2005/8/layout/vList2"/>
    <dgm:cxn modelId="{6B365E13-F6AE-4820-92D6-3572B22B2EE0}" type="presParOf" srcId="{F90A0EA9-E704-427B-9086-963FA95B6826}" destId="{42B15DAA-13D8-44CF-A83F-821D2A995421}" srcOrd="1" destOrd="0" presId="urn:microsoft.com/office/officeart/2005/8/layout/vList2"/>
    <dgm:cxn modelId="{BF24F81A-A34B-402C-9252-45AA4C4026D1}" type="presParOf" srcId="{F90A0EA9-E704-427B-9086-963FA95B6826}" destId="{756D2B58-C4EC-4032-9568-15397105AFAF}" srcOrd="2" destOrd="0" presId="urn:microsoft.com/office/officeart/2005/8/layout/vList2"/>
    <dgm:cxn modelId="{5821FFA8-F39E-451A-8777-EC582CC89D0E}" type="presParOf" srcId="{F90A0EA9-E704-427B-9086-963FA95B6826}" destId="{E5254D82-DD70-40E1-8A56-99E33B771766}" srcOrd="3" destOrd="0" presId="urn:microsoft.com/office/officeart/2005/8/layout/vList2"/>
    <dgm:cxn modelId="{E0009477-1F13-4428-A081-32FBD7EAD22A}" type="presParOf" srcId="{F90A0EA9-E704-427B-9086-963FA95B6826}" destId="{2ABDB1C0-4CB3-41A2-B1AF-5F35A7D1A4D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F86B49-9DF7-495D-90B3-8EB127F72D9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13E1A37-080B-4489-8665-4BB878501EC3}">
      <dgm:prSet/>
      <dgm:spPr/>
      <dgm:t>
        <a:bodyPr/>
        <a:lstStyle/>
        <a:p>
          <a:r>
            <a:rPr lang="pl-PL"/>
            <a:t>Osoba w pętli chwilówek pożycza coraz więcej i nieraz z małego wydatku początkowego np. 400 PLN, po paru miesiącach jest zadłużona na dziesiątki tysięcy PLN i oddaje całe wynagrodzenie na spłaty;</a:t>
          </a:r>
          <a:endParaRPr lang="en-US"/>
        </a:p>
      </dgm:t>
    </dgm:pt>
    <dgm:pt modelId="{EF155C4C-DB0D-43A7-8E2B-8B51AC978D24}" type="parTrans" cxnId="{6D9D51DD-CFF5-4338-A996-B2939F26A871}">
      <dgm:prSet/>
      <dgm:spPr/>
      <dgm:t>
        <a:bodyPr/>
        <a:lstStyle/>
        <a:p>
          <a:endParaRPr lang="en-US"/>
        </a:p>
      </dgm:t>
    </dgm:pt>
    <dgm:pt modelId="{6B4CF091-EACC-4C47-83CA-02E218F584EB}" type="sibTrans" cxnId="{6D9D51DD-CFF5-4338-A996-B2939F26A871}">
      <dgm:prSet/>
      <dgm:spPr/>
      <dgm:t>
        <a:bodyPr/>
        <a:lstStyle/>
        <a:p>
          <a:endParaRPr lang="en-US"/>
        </a:p>
      </dgm:t>
    </dgm:pt>
    <dgm:pt modelId="{1FCD1BAC-D12E-41E1-B917-A93331E283E4}">
      <dgm:prSet/>
      <dgm:spPr/>
      <dgm:t>
        <a:bodyPr/>
        <a:lstStyle/>
        <a:p>
          <a:r>
            <a:rPr lang="pl-PL"/>
            <a:t>Pamiętaj: </a:t>
          </a:r>
          <a:r>
            <a:rPr lang="pl-PL" b="1"/>
            <a:t>„Biorąc chwilówki okradasz samego siebie z przyszłości”</a:t>
          </a:r>
          <a:endParaRPr lang="en-US"/>
        </a:p>
      </dgm:t>
    </dgm:pt>
    <dgm:pt modelId="{DD9C6483-2B39-44AC-99E6-666AE5BE101F}" type="parTrans" cxnId="{D415E52A-7917-43C9-A930-709ACA418BEC}">
      <dgm:prSet/>
      <dgm:spPr/>
      <dgm:t>
        <a:bodyPr/>
        <a:lstStyle/>
        <a:p>
          <a:endParaRPr lang="en-US"/>
        </a:p>
      </dgm:t>
    </dgm:pt>
    <dgm:pt modelId="{971901F8-5DC2-4DCC-8C90-50ED2F4380DE}" type="sibTrans" cxnId="{D415E52A-7917-43C9-A930-709ACA418BEC}">
      <dgm:prSet/>
      <dgm:spPr/>
      <dgm:t>
        <a:bodyPr/>
        <a:lstStyle/>
        <a:p>
          <a:endParaRPr lang="en-US"/>
        </a:p>
      </dgm:t>
    </dgm:pt>
    <dgm:pt modelId="{111C7250-9506-4376-906B-57CB0CC114B6}" type="pres">
      <dgm:prSet presAssocID="{E5F86B49-9DF7-495D-90B3-8EB127F72D96}" presName="linear" presStyleCnt="0">
        <dgm:presLayoutVars>
          <dgm:animLvl val="lvl"/>
          <dgm:resizeHandles val="exact"/>
        </dgm:presLayoutVars>
      </dgm:prSet>
      <dgm:spPr/>
    </dgm:pt>
    <dgm:pt modelId="{2D7BD189-2A22-4C05-BA8C-E9496EFA2FE4}" type="pres">
      <dgm:prSet presAssocID="{A13E1A37-080B-4489-8665-4BB878501EC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98C78FB-5910-4D26-816F-640D73D0A7AB}" type="pres">
      <dgm:prSet presAssocID="{6B4CF091-EACC-4C47-83CA-02E218F584EB}" presName="spacer" presStyleCnt="0"/>
      <dgm:spPr/>
    </dgm:pt>
    <dgm:pt modelId="{14A88593-971D-4D8C-B6BE-3B43189B0FAB}" type="pres">
      <dgm:prSet presAssocID="{1FCD1BAC-D12E-41E1-B917-A93331E283E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415E52A-7917-43C9-A930-709ACA418BEC}" srcId="{E5F86B49-9DF7-495D-90B3-8EB127F72D96}" destId="{1FCD1BAC-D12E-41E1-B917-A93331E283E4}" srcOrd="1" destOrd="0" parTransId="{DD9C6483-2B39-44AC-99E6-666AE5BE101F}" sibTransId="{971901F8-5DC2-4DCC-8C90-50ED2F4380DE}"/>
    <dgm:cxn modelId="{412D30AE-1EE6-48F1-B90C-AE8DA3152826}" type="presOf" srcId="{E5F86B49-9DF7-495D-90B3-8EB127F72D96}" destId="{111C7250-9506-4376-906B-57CB0CC114B6}" srcOrd="0" destOrd="0" presId="urn:microsoft.com/office/officeart/2005/8/layout/vList2"/>
    <dgm:cxn modelId="{1F0E4BC5-1AE3-4EF6-8822-684A3EDA6E09}" type="presOf" srcId="{1FCD1BAC-D12E-41E1-B917-A93331E283E4}" destId="{14A88593-971D-4D8C-B6BE-3B43189B0FAB}" srcOrd="0" destOrd="0" presId="urn:microsoft.com/office/officeart/2005/8/layout/vList2"/>
    <dgm:cxn modelId="{6814FFD4-1007-43F9-AF2C-4B2C1770BDE5}" type="presOf" srcId="{A13E1A37-080B-4489-8665-4BB878501EC3}" destId="{2D7BD189-2A22-4C05-BA8C-E9496EFA2FE4}" srcOrd="0" destOrd="0" presId="urn:microsoft.com/office/officeart/2005/8/layout/vList2"/>
    <dgm:cxn modelId="{6D9D51DD-CFF5-4338-A996-B2939F26A871}" srcId="{E5F86B49-9DF7-495D-90B3-8EB127F72D96}" destId="{A13E1A37-080B-4489-8665-4BB878501EC3}" srcOrd="0" destOrd="0" parTransId="{EF155C4C-DB0D-43A7-8E2B-8B51AC978D24}" sibTransId="{6B4CF091-EACC-4C47-83CA-02E218F584EB}"/>
    <dgm:cxn modelId="{E37E79C9-9DAE-4B8A-BC66-E580267D022E}" type="presParOf" srcId="{111C7250-9506-4376-906B-57CB0CC114B6}" destId="{2D7BD189-2A22-4C05-BA8C-E9496EFA2FE4}" srcOrd="0" destOrd="0" presId="urn:microsoft.com/office/officeart/2005/8/layout/vList2"/>
    <dgm:cxn modelId="{2ACEFC63-8A2B-4811-AC50-4D2900AB78A8}" type="presParOf" srcId="{111C7250-9506-4376-906B-57CB0CC114B6}" destId="{698C78FB-5910-4D26-816F-640D73D0A7AB}" srcOrd="1" destOrd="0" presId="urn:microsoft.com/office/officeart/2005/8/layout/vList2"/>
    <dgm:cxn modelId="{46DF6E6E-88F7-4492-84F8-C68B2001ECF2}" type="presParOf" srcId="{111C7250-9506-4376-906B-57CB0CC114B6}" destId="{14A88593-971D-4D8C-B6BE-3B43189B0FA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04C339-BB17-495C-8A81-27D26D48FDE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1FB8465-4955-4416-9AEE-EEAF9BDA2E28}">
      <dgm:prSet/>
      <dgm:spPr/>
      <dgm:t>
        <a:bodyPr/>
        <a:lstStyle/>
        <a:p>
          <a:r>
            <a:rPr lang="pl-PL"/>
            <a:t>Brak wiedzy ekonomicznej i lekkomyślność może pogrążyć finansowo nie tylko nas, ale też naszą rodzine, nieraz na całe pokolenia.</a:t>
          </a:r>
          <a:endParaRPr lang="en-US"/>
        </a:p>
      </dgm:t>
    </dgm:pt>
    <dgm:pt modelId="{1F59E0A2-AACF-4A67-90E1-EAA4BDD2B02D}" type="parTrans" cxnId="{DB78A3A8-62F0-468F-B674-5EA433653DFD}">
      <dgm:prSet/>
      <dgm:spPr/>
      <dgm:t>
        <a:bodyPr/>
        <a:lstStyle/>
        <a:p>
          <a:endParaRPr lang="en-US"/>
        </a:p>
      </dgm:t>
    </dgm:pt>
    <dgm:pt modelId="{A7435DEE-2DB6-40BE-BBA3-DE2F5B366C32}" type="sibTrans" cxnId="{DB78A3A8-62F0-468F-B674-5EA433653DFD}">
      <dgm:prSet/>
      <dgm:spPr/>
      <dgm:t>
        <a:bodyPr/>
        <a:lstStyle/>
        <a:p>
          <a:endParaRPr lang="en-US"/>
        </a:p>
      </dgm:t>
    </dgm:pt>
    <dgm:pt modelId="{D0D1A766-5644-4CC5-93AF-2CF6E63A4285}">
      <dgm:prSet/>
      <dgm:spPr/>
      <dgm:t>
        <a:bodyPr/>
        <a:lstStyle/>
        <a:p>
          <a:r>
            <a:rPr lang="pl-PL"/>
            <a:t>Jedną z najważniejszych zasad jest nie inwestowanie w żadnego rodzaju aktywa, których dogłębnie nie rozumiemy, a także nie posiadamy wiedzy na ich temat. </a:t>
          </a:r>
          <a:endParaRPr lang="en-US"/>
        </a:p>
      </dgm:t>
    </dgm:pt>
    <dgm:pt modelId="{187ABF89-3866-43D9-B184-05771EE58909}" type="parTrans" cxnId="{808AAE41-0282-4805-9884-2019E42621FA}">
      <dgm:prSet/>
      <dgm:spPr/>
      <dgm:t>
        <a:bodyPr/>
        <a:lstStyle/>
        <a:p>
          <a:endParaRPr lang="en-US"/>
        </a:p>
      </dgm:t>
    </dgm:pt>
    <dgm:pt modelId="{8C9ECE47-A08C-4022-AED2-1E8357992E2B}" type="sibTrans" cxnId="{808AAE41-0282-4805-9884-2019E42621FA}">
      <dgm:prSet/>
      <dgm:spPr/>
      <dgm:t>
        <a:bodyPr/>
        <a:lstStyle/>
        <a:p>
          <a:endParaRPr lang="en-US"/>
        </a:p>
      </dgm:t>
    </dgm:pt>
    <dgm:pt modelId="{C308617B-63CE-4622-90E8-5CA03ECD8BC6}" type="pres">
      <dgm:prSet presAssocID="{9404C339-BB17-495C-8A81-27D26D48FDEB}" presName="linear" presStyleCnt="0">
        <dgm:presLayoutVars>
          <dgm:animLvl val="lvl"/>
          <dgm:resizeHandles val="exact"/>
        </dgm:presLayoutVars>
      </dgm:prSet>
      <dgm:spPr/>
    </dgm:pt>
    <dgm:pt modelId="{7A4D7356-2052-4500-AB6A-C4CF063A26DF}" type="pres">
      <dgm:prSet presAssocID="{11FB8465-4955-4416-9AEE-EEAF9BDA2E2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2F84870-BFB3-4ADA-A4A3-7D5DB7FE6302}" type="pres">
      <dgm:prSet presAssocID="{A7435DEE-2DB6-40BE-BBA3-DE2F5B366C32}" presName="spacer" presStyleCnt="0"/>
      <dgm:spPr/>
    </dgm:pt>
    <dgm:pt modelId="{B9B0B662-4F25-4362-A4BC-C8F71E476768}" type="pres">
      <dgm:prSet presAssocID="{D0D1A766-5644-4CC5-93AF-2CF6E63A428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34F5C3D-B6D0-4F62-A60E-4241FB5E52FE}" type="presOf" srcId="{11FB8465-4955-4416-9AEE-EEAF9BDA2E28}" destId="{7A4D7356-2052-4500-AB6A-C4CF063A26DF}" srcOrd="0" destOrd="0" presId="urn:microsoft.com/office/officeart/2005/8/layout/vList2"/>
    <dgm:cxn modelId="{808AAE41-0282-4805-9884-2019E42621FA}" srcId="{9404C339-BB17-495C-8A81-27D26D48FDEB}" destId="{D0D1A766-5644-4CC5-93AF-2CF6E63A4285}" srcOrd="1" destOrd="0" parTransId="{187ABF89-3866-43D9-B184-05771EE58909}" sibTransId="{8C9ECE47-A08C-4022-AED2-1E8357992E2B}"/>
    <dgm:cxn modelId="{4A3CA67E-01A0-4B95-92F3-CBA501883152}" type="presOf" srcId="{9404C339-BB17-495C-8A81-27D26D48FDEB}" destId="{C308617B-63CE-4622-90E8-5CA03ECD8BC6}" srcOrd="0" destOrd="0" presId="urn:microsoft.com/office/officeart/2005/8/layout/vList2"/>
    <dgm:cxn modelId="{299BA98D-D423-4E9D-8DC0-2383EAFBE15F}" type="presOf" srcId="{D0D1A766-5644-4CC5-93AF-2CF6E63A4285}" destId="{B9B0B662-4F25-4362-A4BC-C8F71E476768}" srcOrd="0" destOrd="0" presId="urn:microsoft.com/office/officeart/2005/8/layout/vList2"/>
    <dgm:cxn modelId="{DB78A3A8-62F0-468F-B674-5EA433653DFD}" srcId="{9404C339-BB17-495C-8A81-27D26D48FDEB}" destId="{11FB8465-4955-4416-9AEE-EEAF9BDA2E28}" srcOrd="0" destOrd="0" parTransId="{1F59E0A2-AACF-4A67-90E1-EAA4BDD2B02D}" sibTransId="{A7435DEE-2DB6-40BE-BBA3-DE2F5B366C32}"/>
    <dgm:cxn modelId="{8D0C0EA0-2ADC-4506-8605-8965CB9901AB}" type="presParOf" srcId="{C308617B-63CE-4622-90E8-5CA03ECD8BC6}" destId="{7A4D7356-2052-4500-AB6A-C4CF063A26DF}" srcOrd="0" destOrd="0" presId="urn:microsoft.com/office/officeart/2005/8/layout/vList2"/>
    <dgm:cxn modelId="{FCFEA675-603C-489A-A8FD-41D4F9B20CC9}" type="presParOf" srcId="{C308617B-63CE-4622-90E8-5CA03ECD8BC6}" destId="{E2F84870-BFB3-4ADA-A4A3-7D5DB7FE6302}" srcOrd="1" destOrd="0" presId="urn:microsoft.com/office/officeart/2005/8/layout/vList2"/>
    <dgm:cxn modelId="{46889907-D3B0-4641-9996-2205B58AB46E}" type="presParOf" srcId="{C308617B-63CE-4622-90E8-5CA03ECD8BC6}" destId="{B9B0B662-4F25-4362-A4BC-C8F71E47676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E89920-FD48-41E1-A068-82E5CBEFD14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AB72FD4-5CFF-4468-AD43-59F2E2F8090E}">
      <dgm:prSet/>
      <dgm:spPr/>
      <dgm:t>
        <a:bodyPr/>
        <a:lstStyle/>
        <a:p>
          <a:r>
            <a:rPr lang="pl-PL"/>
            <a:t>Jedną z najważniejszych zasad przy powierzaniu swoich pieniędzy na inwestycje jest sprawdzenie wiarygodności instytucji.</a:t>
          </a:r>
          <a:endParaRPr lang="en-US"/>
        </a:p>
      </dgm:t>
    </dgm:pt>
    <dgm:pt modelId="{9B3D6323-2C4B-4701-BFFC-99777A583CFD}" type="parTrans" cxnId="{DAA48D85-EC72-4E0F-A5CE-CD245AA5439B}">
      <dgm:prSet/>
      <dgm:spPr/>
      <dgm:t>
        <a:bodyPr/>
        <a:lstStyle/>
        <a:p>
          <a:endParaRPr lang="en-US"/>
        </a:p>
      </dgm:t>
    </dgm:pt>
    <dgm:pt modelId="{3B62CE72-C862-474E-A46E-ECF68DEEF282}" type="sibTrans" cxnId="{DAA48D85-EC72-4E0F-A5CE-CD245AA5439B}">
      <dgm:prSet/>
      <dgm:spPr/>
      <dgm:t>
        <a:bodyPr/>
        <a:lstStyle/>
        <a:p>
          <a:endParaRPr lang="en-US"/>
        </a:p>
      </dgm:t>
    </dgm:pt>
    <dgm:pt modelId="{4B93C9C3-D415-451F-B27B-CA9948BC1BE6}">
      <dgm:prSet/>
      <dgm:spPr/>
      <dgm:t>
        <a:bodyPr/>
        <a:lstStyle/>
        <a:p>
          <a:r>
            <a:rPr lang="pl-PL"/>
            <a:t>Pierwszym krokiem jest sprawdzenie Listy Ostrzeżeń Publicznych KNF (</a:t>
          </a:r>
          <a:r>
            <a:rPr lang="pl-PL">
              <a:hlinkClick xmlns:r="http://schemas.openxmlformats.org/officeDocument/2006/relationships" r:id="rId1"/>
            </a:rPr>
            <a:t>Lista ostrzeżeń publicznych KNF - Komisja Nadzoru Finansowego</a:t>
          </a:r>
          <a:r>
            <a:rPr lang="pl-PL"/>
            <a:t>).</a:t>
          </a:r>
          <a:endParaRPr lang="en-US"/>
        </a:p>
      </dgm:t>
    </dgm:pt>
    <dgm:pt modelId="{461C55CB-5587-4A7C-839E-3E631DEA35AC}" type="parTrans" cxnId="{22F226CC-086D-49DC-8AA2-6B10A6E931CE}">
      <dgm:prSet/>
      <dgm:spPr/>
      <dgm:t>
        <a:bodyPr/>
        <a:lstStyle/>
        <a:p>
          <a:endParaRPr lang="en-US"/>
        </a:p>
      </dgm:t>
    </dgm:pt>
    <dgm:pt modelId="{D96BBD12-EA3D-4569-B4B1-A7DD091198A4}" type="sibTrans" cxnId="{22F226CC-086D-49DC-8AA2-6B10A6E931CE}">
      <dgm:prSet/>
      <dgm:spPr/>
      <dgm:t>
        <a:bodyPr/>
        <a:lstStyle/>
        <a:p>
          <a:endParaRPr lang="en-US"/>
        </a:p>
      </dgm:t>
    </dgm:pt>
    <dgm:pt modelId="{6657453D-5A76-448B-A103-4EED37E72DAA}">
      <dgm:prSet/>
      <dgm:spPr/>
      <dgm:t>
        <a:bodyPr/>
        <a:lstStyle/>
        <a:p>
          <a:r>
            <a:rPr lang="pl-PL"/>
            <a:t>Nigdy nie wpłacajcie pieniędzy do instytucji z tej listy, gdyż może to grozić ich całkowitą utratą. </a:t>
          </a:r>
          <a:endParaRPr lang="en-US"/>
        </a:p>
      </dgm:t>
    </dgm:pt>
    <dgm:pt modelId="{EAF57C17-42A3-4132-BE67-68D61245B1D2}" type="parTrans" cxnId="{D7E7E49F-FC4A-4E85-B1B3-611A962BF744}">
      <dgm:prSet/>
      <dgm:spPr/>
      <dgm:t>
        <a:bodyPr/>
        <a:lstStyle/>
        <a:p>
          <a:endParaRPr lang="en-US"/>
        </a:p>
      </dgm:t>
    </dgm:pt>
    <dgm:pt modelId="{576DB887-1F47-4463-987F-4A13DC943692}" type="sibTrans" cxnId="{D7E7E49F-FC4A-4E85-B1B3-611A962BF744}">
      <dgm:prSet/>
      <dgm:spPr/>
      <dgm:t>
        <a:bodyPr/>
        <a:lstStyle/>
        <a:p>
          <a:endParaRPr lang="en-US"/>
        </a:p>
      </dgm:t>
    </dgm:pt>
    <dgm:pt modelId="{559B5EE1-3D3A-44DE-B3F3-A737BC82436E}" type="pres">
      <dgm:prSet presAssocID="{58E89920-FD48-41E1-A068-82E5CBEFD14B}" presName="root" presStyleCnt="0">
        <dgm:presLayoutVars>
          <dgm:dir/>
          <dgm:resizeHandles val="exact"/>
        </dgm:presLayoutVars>
      </dgm:prSet>
      <dgm:spPr/>
    </dgm:pt>
    <dgm:pt modelId="{BAD8BFED-83B8-453C-984D-E57E6F517386}" type="pres">
      <dgm:prSet presAssocID="{BAB72FD4-5CFF-4468-AD43-59F2E2F8090E}" presName="compNode" presStyleCnt="0"/>
      <dgm:spPr/>
    </dgm:pt>
    <dgm:pt modelId="{3056C048-4359-4653-8791-8872AF4175DD}" type="pres">
      <dgm:prSet presAssocID="{BAB72FD4-5CFF-4468-AD43-59F2E2F8090E}" presName="bgRect" presStyleLbl="bgShp" presStyleIdx="0" presStyleCnt="3"/>
      <dgm:spPr/>
    </dgm:pt>
    <dgm:pt modelId="{7DFC6AC3-9195-4E40-8FF6-9A239210C2C8}" type="pres">
      <dgm:prSet presAssocID="{BAB72FD4-5CFF-4468-AD43-59F2E2F8090E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D654E61C-098E-4B62-93B4-891F96207894}" type="pres">
      <dgm:prSet presAssocID="{BAB72FD4-5CFF-4468-AD43-59F2E2F8090E}" presName="spaceRect" presStyleCnt="0"/>
      <dgm:spPr/>
    </dgm:pt>
    <dgm:pt modelId="{849488D2-D5A2-4736-9015-AD1228E9CDBC}" type="pres">
      <dgm:prSet presAssocID="{BAB72FD4-5CFF-4468-AD43-59F2E2F8090E}" presName="parTx" presStyleLbl="revTx" presStyleIdx="0" presStyleCnt="3">
        <dgm:presLayoutVars>
          <dgm:chMax val="0"/>
          <dgm:chPref val="0"/>
        </dgm:presLayoutVars>
      </dgm:prSet>
      <dgm:spPr/>
    </dgm:pt>
    <dgm:pt modelId="{DE8B7435-32FE-4417-830D-1D333B70364F}" type="pres">
      <dgm:prSet presAssocID="{3B62CE72-C862-474E-A46E-ECF68DEEF282}" presName="sibTrans" presStyleCnt="0"/>
      <dgm:spPr/>
    </dgm:pt>
    <dgm:pt modelId="{D447B623-DF57-4168-B8E4-DD0698ED6A35}" type="pres">
      <dgm:prSet presAssocID="{4B93C9C3-D415-451F-B27B-CA9948BC1BE6}" presName="compNode" presStyleCnt="0"/>
      <dgm:spPr/>
    </dgm:pt>
    <dgm:pt modelId="{1EA13FDF-B5F2-487F-9E31-BDF77944DAFF}" type="pres">
      <dgm:prSet presAssocID="{4B93C9C3-D415-451F-B27B-CA9948BC1BE6}" presName="bgRect" presStyleLbl="bgShp" presStyleIdx="1" presStyleCnt="3"/>
      <dgm:spPr/>
    </dgm:pt>
    <dgm:pt modelId="{1D786121-6CE1-4F08-B640-52E33AEBD1C2}" type="pres">
      <dgm:prSet presAssocID="{4B93C9C3-D415-451F-B27B-CA9948BC1BE6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39FF0D32-402F-41B9-B2AA-5E7740686553}" type="pres">
      <dgm:prSet presAssocID="{4B93C9C3-D415-451F-B27B-CA9948BC1BE6}" presName="spaceRect" presStyleCnt="0"/>
      <dgm:spPr/>
    </dgm:pt>
    <dgm:pt modelId="{E2666EF5-CBEC-4055-BCA6-5FA8E49698DC}" type="pres">
      <dgm:prSet presAssocID="{4B93C9C3-D415-451F-B27B-CA9948BC1BE6}" presName="parTx" presStyleLbl="revTx" presStyleIdx="1" presStyleCnt="3">
        <dgm:presLayoutVars>
          <dgm:chMax val="0"/>
          <dgm:chPref val="0"/>
        </dgm:presLayoutVars>
      </dgm:prSet>
      <dgm:spPr/>
    </dgm:pt>
    <dgm:pt modelId="{5CC8C885-E0E2-4320-9E3A-0B991ACC8889}" type="pres">
      <dgm:prSet presAssocID="{D96BBD12-EA3D-4569-B4B1-A7DD091198A4}" presName="sibTrans" presStyleCnt="0"/>
      <dgm:spPr/>
    </dgm:pt>
    <dgm:pt modelId="{88C322EA-2042-42EA-849A-8387DDF6C444}" type="pres">
      <dgm:prSet presAssocID="{6657453D-5A76-448B-A103-4EED37E72DAA}" presName="compNode" presStyleCnt="0"/>
      <dgm:spPr/>
    </dgm:pt>
    <dgm:pt modelId="{A4A229A5-4BBE-4227-A615-0C51622A1773}" type="pres">
      <dgm:prSet presAssocID="{6657453D-5A76-448B-A103-4EED37E72DAA}" presName="bgRect" presStyleLbl="bgShp" presStyleIdx="2" presStyleCnt="3"/>
      <dgm:spPr/>
    </dgm:pt>
    <dgm:pt modelId="{CC8EC83F-677B-449A-9F23-2DC716F4B50E}" type="pres">
      <dgm:prSet presAssocID="{6657453D-5A76-448B-A103-4EED37E72DAA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stancja drażniąca"/>
        </a:ext>
      </dgm:extLst>
    </dgm:pt>
    <dgm:pt modelId="{0A2FE919-BC08-4AC9-A59E-99D04382DBE9}" type="pres">
      <dgm:prSet presAssocID="{6657453D-5A76-448B-A103-4EED37E72DAA}" presName="spaceRect" presStyleCnt="0"/>
      <dgm:spPr/>
    </dgm:pt>
    <dgm:pt modelId="{BB5C0873-9DD5-482B-B580-6582D953FD61}" type="pres">
      <dgm:prSet presAssocID="{6657453D-5A76-448B-A103-4EED37E72DA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DC29272-6AC3-4DBF-8631-2FACDF2B717B}" type="presOf" srcId="{BAB72FD4-5CFF-4468-AD43-59F2E2F8090E}" destId="{849488D2-D5A2-4736-9015-AD1228E9CDBC}" srcOrd="0" destOrd="0" presId="urn:microsoft.com/office/officeart/2018/2/layout/IconVerticalSolidList"/>
    <dgm:cxn modelId="{F49E1784-07B8-4575-928A-F42ACD144564}" type="presOf" srcId="{6657453D-5A76-448B-A103-4EED37E72DAA}" destId="{BB5C0873-9DD5-482B-B580-6582D953FD61}" srcOrd="0" destOrd="0" presId="urn:microsoft.com/office/officeart/2018/2/layout/IconVerticalSolidList"/>
    <dgm:cxn modelId="{DAA48D85-EC72-4E0F-A5CE-CD245AA5439B}" srcId="{58E89920-FD48-41E1-A068-82E5CBEFD14B}" destId="{BAB72FD4-5CFF-4468-AD43-59F2E2F8090E}" srcOrd="0" destOrd="0" parTransId="{9B3D6323-2C4B-4701-BFFC-99777A583CFD}" sibTransId="{3B62CE72-C862-474E-A46E-ECF68DEEF282}"/>
    <dgm:cxn modelId="{B4B82E8D-43F0-4915-90A2-68671312EEE8}" type="presOf" srcId="{4B93C9C3-D415-451F-B27B-CA9948BC1BE6}" destId="{E2666EF5-CBEC-4055-BCA6-5FA8E49698DC}" srcOrd="0" destOrd="0" presId="urn:microsoft.com/office/officeart/2018/2/layout/IconVerticalSolidList"/>
    <dgm:cxn modelId="{F7094595-754D-434B-B7FA-0441648D777E}" type="presOf" srcId="{58E89920-FD48-41E1-A068-82E5CBEFD14B}" destId="{559B5EE1-3D3A-44DE-B3F3-A737BC82436E}" srcOrd="0" destOrd="0" presId="urn:microsoft.com/office/officeart/2018/2/layout/IconVerticalSolidList"/>
    <dgm:cxn modelId="{D7E7E49F-FC4A-4E85-B1B3-611A962BF744}" srcId="{58E89920-FD48-41E1-A068-82E5CBEFD14B}" destId="{6657453D-5A76-448B-A103-4EED37E72DAA}" srcOrd="2" destOrd="0" parTransId="{EAF57C17-42A3-4132-BE67-68D61245B1D2}" sibTransId="{576DB887-1F47-4463-987F-4A13DC943692}"/>
    <dgm:cxn modelId="{22F226CC-086D-49DC-8AA2-6B10A6E931CE}" srcId="{58E89920-FD48-41E1-A068-82E5CBEFD14B}" destId="{4B93C9C3-D415-451F-B27B-CA9948BC1BE6}" srcOrd="1" destOrd="0" parTransId="{461C55CB-5587-4A7C-839E-3E631DEA35AC}" sibTransId="{D96BBD12-EA3D-4569-B4B1-A7DD091198A4}"/>
    <dgm:cxn modelId="{12E2B9D0-C1C0-4D50-A1DA-86C7CB5C5D2B}" type="presParOf" srcId="{559B5EE1-3D3A-44DE-B3F3-A737BC82436E}" destId="{BAD8BFED-83B8-453C-984D-E57E6F517386}" srcOrd="0" destOrd="0" presId="urn:microsoft.com/office/officeart/2018/2/layout/IconVerticalSolidList"/>
    <dgm:cxn modelId="{6FC260AF-D605-45CA-8504-8EA3AA883FDB}" type="presParOf" srcId="{BAD8BFED-83B8-453C-984D-E57E6F517386}" destId="{3056C048-4359-4653-8791-8872AF4175DD}" srcOrd="0" destOrd="0" presId="urn:microsoft.com/office/officeart/2018/2/layout/IconVerticalSolidList"/>
    <dgm:cxn modelId="{AA553818-F80E-4639-B4B8-C15C660E0A01}" type="presParOf" srcId="{BAD8BFED-83B8-453C-984D-E57E6F517386}" destId="{7DFC6AC3-9195-4E40-8FF6-9A239210C2C8}" srcOrd="1" destOrd="0" presId="urn:microsoft.com/office/officeart/2018/2/layout/IconVerticalSolidList"/>
    <dgm:cxn modelId="{3C8808A7-2DE6-4E30-A35F-AD609E37BD19}" type="presParOf" srcId="{BAD8BFED-83B8-453C-984D-E57E6F517386}" destId="{D654E61C-098E-4B62-93B4-891F96207894}" srcOrd="2" destOrd="0" presId="urn:microsoft.com/office/officeart/2018/2/layout/IconVerticalSolidList"/>
    <dgm:cxn modelId="{35D9D80E-125D-48B3-8332-FF2E4D6FEE63}" type="presParOf" srcId="{BAD8BFED-83B8-453C-984D-E57E6F517386}" destId="{849488D2-D5A2-4736-9015-AD1228E9CDBC}" srcOrd="3" destOrd="0" presId="urn:microsoft.com/office/officeart/2018/2/layout/IconVerticalSolidList"/>
    <dgm:cxn modelId="{AB796634-DCEF-4E2C-AF75-3C1328A4B9F1}" type="presParOf" srcId="{559B5EE1-3D3A-44DE-B3F3-A737BC82436E}" destId="{DE8B7435-32FE-4417-830D-1D333B70364F}" srcOrd="1" destOrd="0" presId="urn:microsoft.com/office/officeart/2018/2/layout/IconVerticalSolidList"/>
    <dgm:cxn modelId="{C3B30569-4747-4A24-82D8-DD1DBB17C501}" type="presParOf" srcId="{559B5EE1-3D3A-44DE-B3F3-A737BC82436E}" destId="{D447B623-DF57-4168-B8E4-DD0698ED6A35}" srcOrd="2" destOrd="0" presId="urn:microsoft.com/office/officeart/2018/2/layout/IconVerticalSolidList"/>
    <dgm:cxn modelId="{5D560B45-1026-4AFF-A314-62C53CF0B2CE}" type="presParOf" srcId="{D447B623-DF57-4168-B8E4-DD0698ED6A35}" destId="{1EA13FDF-B5F2-487F-9E31-BDF77944DAFF}" srcOrd="0" destOrd="0" presId="urn:microsoft.com/office/officeart/2018/2/layout/IconVerticalSolidList"/>
    <dgm:cxn modelId="{8A9DA508-B585-48C1-AD08-361D23C69DC5}" type="presParOf" srcId="{D447B623-DF57-4168-B8E4-DD0698ED6A35}" destId="{1D786121-6CE1-4F08-B640-52E33AEBD1C2}" srcOrd="1" destOrd="0" presId="urn:microsoft.com/office/officeart/2018/2/layout/IconVerticalSolidList"/>
    <dgm:cxn modelId="{22202D88-8D22-4648-B46D-535A99C314F5}" type="presParOf" srcId="{D447B623-DF57-4168-B8E4-DD0698ED6A35}" destId="{39FF0D32-402F-41B9-B2AA-5E7740686553}" srcOrd="2" destOrd="0" presId="urn:microsoft.com/office/officeart/2018/2/layout/IconVerticalSolidList"/>
    <dgm:cxn modelId="{6538FDB7-88F0-47E9-A2FA-339BE04D131C}" type="presParOf" srcId="{D447B623-DF57-4168-B8E4-DD0698ED6A35}" destId="{E2666EF5-CBEC-4055-BCA6-5FA8E49698DC}" srcOrd="3" destOrd="0" presId="urn:microsoft.com/office/officeart/2018/2/layout/IconVerticalSolidList"/>
    <dgm:cxn modelId="{2796DCED-CA95-4D81-A7F6-E97914022EF1}" type="presParOf" srcId="{559B5EE1-3D3A-44DE-B3F3-A737BC82436E}" destId="{5CC8C885-E0E2-4320-9E3A-0B991ACC8889}" srcOrd="3" destOrd="0" presId="urn:microsoft.com/office/officeart/2018/2/layout/IconVerticalSolidList"/>
    <dgm:cxn modelId="{DD48DA2E-E8F0-439B-8A93-4CB6408DDFC3}" type="presParOf" srcId="{559B5EE1-3D3A-44DE-B3F3-A737BC82436E}" destId="{88C322EA-2042-42EA-849A-8387DDF6C444}" srcOrd="4" destOrd="0" presId="urn:microsoft.com/office/officeart/2018/2/layout/IconVerticalSolidList"/>
    <dgm:cxn modelId="{2330CCFF-D879-4F40-B298-0ECE46391823}" type="presParOf" srcId="{88C322EA-2042-42EA-849A-8387DDF6C444}" destId="{A4A229A5-4BBE-4227-A615-0C51622A1773}" srcOrd="0" destOrd="0" presId="urn:microsoft.com/office/officeart/2018/2/layout/IconVerticalSolidList"/>
    <dgm:cxn modelId="{3EADAAF0-4A06-4516-9688-7071643182F9}" type="presParOf" srcId="{88C322EA-2042-42EA-849A-8387DDF6C444}" destId="{CC8EC83F-677B-449A-9F23-2DC716F4B50E}" srcOrd="1" destOrd="0" presId="urn:microsoft.com/office/officeart/2018/2/layout/IconVerticalSolidList"/>
    <dgm:cxn modelId="{61591945-6543-45FA-A550-805528243E64}" type="presParOf" srcId="{88C322EA-2042-42EA-849A-8387DDF6C444}" destId="{0A2FE919-BC08-4AC9-A59E-99D04382DBE9}" srcOrd="2" destOrd="0" presId="urn:microsoft.com/office/officeart/2018/2/layout/IconVerticalSolidList"/>
    <dgm:cxn modelId="{644762A8-73F2-42C0-BED8-101274F167C7}" type="presParOf" srcId="{88C322EA-2042-42EA-849A-8387DDF6C444}" destId="{BB5C0873-9DD5-482B-B580-6582D953FD6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6DFE9C-CDEE-43CC-9BB7-F317ABBDE31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0216A94-80F9-43D4-BB0A-8B80761438B8}">
      <dgm:prSet/>
      <dgm:spPr/>
      <dgm:t>
        <a:bodyPr/>
        <a:lstStyle/>
        <a:p>
          <a:r>
            <a:rPr lang="pl-PL"/>
            <a:t>To że danej instytucji nie ma na liście ostrzeżeń publicznych KNF, nie oznacza, że inwestycja jest bezpieczna.</a:t>
          </a:r>
          <a:endParaRPr lang="en-US"/>
        </a:p>
      </dgm:t>
    </dgm:pt>
    <dgm:pt modelId="{6381905A-625D-4881-930E-FFB096CF4945}" type="parTrans" cxnId="{9420EA43-4605-4615-A053-0A94E22B6DDF}">
      <dgm:prSet/>
      <dgm:spPr/>
      <dgm:t>
        <a:bodyPr/>
        <a:lstStyle/>
        <a:p>
          <a:endParaRPr lang="en-US"/>
        </a:p>
      </dgm:t>
    </dgm:pt>
    <dgm:pt modelId="{B3D6346C-4B6E-466D-A33D-0CF139F5EBF8}" type="sibTrans" cxnId="{9420EA43-4605-4615-A053-0A94E22B6DDF}">
      <dgm:prSet/>
      <dgm:spPr/>
      <dgm:t>
        <a:bodyPr/>
        <a:lstStyle/>
        <a:p>
          <a:endParaRPr lang="en-US"/>
        </a:p>
      </dgm:t>
    </dgm:pt>
    <dgm:pt modelId="{A7BA2E9E-928C-4096-8179-BEA1AA11D74A}">
      <dgm:prSet/>
      <dgm:spPr/>
      <dgm:t>
        <a:bodyPr/>
        <a:lstStyle/>
        <a:p>
          <a:r>
            <a:rPr lang="pl-PL"/>
            <a:t>Musimy zachować ostrożność, gdyż wiele instytucji może na początku działać na małą skalę „poza radarem” i unikać przez pewien okres wpisania na tą listę.</a:t>
          </a:r>
          <a:endParaRPr lang="en-US"/>
        </a:p>
      </dgm:t>
    </dgm:pt>
    <dgm:pt modelId="{DE34CD36-120A-4250-A800-229DC90FEF2C}" type="parTrans" cxnId="{327EEFDE-D9C7-4005-BD50-ABA7F5100570}">
      <dgm:prSet/>
      <dgm:spPr/>
      <dgm:t>
        <a:bodyPr/>
        <a:lstStyle/>
        <a:p>
          <a:endParaRPr lang="en-US"/>
        </a:p>
      </dgm:t>
    </dgm:pt>
    <dgm:pt modelId="{106E118A-7D8A-4D24-855C-558FF8E86B69}" type="sibTrans" cxnId="{327EEFDE-D9C7-4005-BD50-ABA7F5100570}">
      <dgm:prSet/>
      <dgm:spPr/>
      <dgm:t>
        <a:bodyPr/>
        <a:lstStyle/>
        <a:p>
          <a:endParaRPr lang="en-US"/>
        </a:p>
      </dgm:t>
    </dgm:pt>
    <dgm:pt modelId="{52AAA4B2-A7D4-455D-914F-BE86621312AB}" type="pres">
      <dgm:prSet presAssocID="{2F6DFE9C-CDEE-43CC-9BB7-F317ABBDE312}" presName="linear" presStyleCnt="0">
        <dgm:presLayoutVars>
          <dgm:animLvl val="lvl"/>
          <dgm:resizeHandles val="exact"/>
        </dgm:presLayoutVars>
      </dgm:prSet>
      <dgm:spPr/>
    </dgm:pt>
    <dgm:pt modelId="{88908A64-F981-4837-AD78-B578B904FA79}" type="pres">
      <dgm:prSet presAssocID="{C0216A94-80F9-43D4-BB0A-8B80761438B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6FD6576-7747-4ABC-BB4A-EED4ED8E5978}" type="pres">
      <dgm:prSet presAssocID="{B3D6346C-4B6E-466D-A33D-0CF139F5EBF8}" presName="spacer" presStyleCnt="0"/>
      <dgm:spPr/>
    </dgm:pt>
    <dgm:pt modelId="{8BE0D099-C6D0-42C8-A72C-B1D60E5C2C4F}" type="pres">
      <dgm:prSet presAssocID="{A7BA2E9E-928C-4096-8179-BEA1AA11D74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923903B-E1A2-4798-A683-0DAF0FB414E0}" type="presOf" srcId="{C0216A94-80F9-43D4-BB0A-8B80761438B8}" destId="{88908A64-F981-4837-AD78-B578B904FA79}" srcOrd="0" destOrd="0" presId="urn:microsoft.com/office/officeart/2005/8/layout/vList2"/>
    <dgm:cxn modelId="{9420EA43-4605-4615-A053-0A94E22B6DDF}" srcId="{2F6DFE9C-CDEE-43CC-9BB7-F317ABBDE312}" destId="{C0216A94-80F9-43D4-BB0A-8B80761438B8}" srcOrd="0" destOrd="0" parTransId="{6381905A-625D-4881-930E-FFB096CF4945}" sibTransId="{B3D6346C-4B6E-466D-A33D-0CF139F5EBF8}"/>
    <dgm:cxn modelId="{0CF1D048-44C6-4190-97B0-0E4D15996E43}" type="presOf" srcId="{A7BA2E9E-928C-4096-8179-BEA1AA11D74A}" destId="{8BE0D099-C6D0-42C8-A72C-B1D60E5C2C4F}" srcOrd="0" destOrd="0" presId="urn:microsoft.com/office/officeart/2005/8/layout/vList2"/>
    <dgm:cxn modelId="{22F02487-D461-4F5C-B306-EBDC98F03DD9}" type="presOf" srcId="{2F6DFE9C-CDEE-43CC-9BB7-F317ABBDE312}" destId="{52AAA4B2-A7D4-455D-914F-BE86621312AB}" srcOrd="0" destOrd="0" presId="urn:microsoft.com/office/officeart/2005/8/layout/vList2"/>
    <dgm:cxn modelId="{327EEFDE-D9C7-4005-BD50-ABA7F5100570}" srcId="{2F6DFE9C-CDEE-43CC-9BB7-F317ABBDE312}" destId="{A7BA2E9E-928C-4096-8179-BEA1AA11D74A}" srcOrd="1" destOrd="0" parTransId="{DE34CD36-120A-4250-A800-229DC90FEF2C}" sibTransId="{106E118A-7D8A-4D24-855C-558FF8E86B69}"/>
    <dgm:cxn modelId="{920CC7B8-9B3D-4888-A3D8-6E015E1E3509}" type="presParOf" srcId="{52AAA4B2-A7D4-455D-914F-BE86621312AB}" destId="{88908A64-F981-4837-AD78-B578B904FA79}" srcOrd="0" destOrd="0" presId="urn:microsoft.com/office/officeart/2005/8/layout/vList2"/>
    <dgm:cxn modelId="{84FE86C1-E0AF-4832-81EA-DE7C69603F31}" type="presParOf" srcId="{52AAA4B2-A7D4-455D-914F-BE86621312AB}" destId="{A6FD6576-7747-4ABC-BB4A-EED4ED8E5978}" srcOrd="1" destOrd="0" presId="urn:microsoft.com/office/officeart/2005/8/layout/vList2"/>
    <dgm:cxn modelId="{07E82F5D-BCD4-40D7-9D32-913DA9F07F5D}" type="presParOf" srcId="{52AAA4B2-A7D4-455D-914F-BE86621312AB}" destId="{8BE0D099-C6D0-42C8-A72C-B1D60E5C2C4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C22A00-117E-4661-B1F1-345F8EB6460E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93D63E-CA6F-447C-BBC7-7184BA440DDE}">
      <dgm:prSet/>
      <dgm:spPr/>
      <dgm:t>
        <a:bodyPr/>
        <a:lstStyle/>
        <a:p>
          <a:r>
            <a:rPr lang="pl-PL"/>
            <a:t>Amber Gold (2009 – 2012) było klasyczną piramidą finansową, którą finansowałą nowych uczestników z wkładów poprzednich.</a:t>
          </a:r>
          <a:endParaRPr lang="en-US"/>
        </a:p>
      </dgm:t>
    </dgm:pt>
    <dgm:pt modelId="{1A5F68FC-CEBB-4942-88DF-8850C37C10CA}" type="parTrans" cxnId="{88E44567-780C-480C-B276-C4082BA233F2}">
      <dgm:prSet/>
      <dgm:spPr/>
      <dgm:t>
        <a:bodyPr/>
        <a:lstStyle/>
        <a:p>
          <a:endParaRPr lang="en-US"/>
        </a:p>
      </dgm:t>
    </dgm:pt>
    <dgm:pt modelId="{88DC7825-412D-4534-A2C1-769417CE7ECE}" type="sibTrans" cxnId="{88E44567-780C-480C-B276-C4082BA233F2}">
      <dgm:prSet/>
      <dgm:spPr/>
      <dgm:t>
        <a:bodyPr/>
        <a:lstStyle/>
        <a:p>
          <a:endParaRPr lang="en-US"/>
        </a:p>
      </dgm:t>
    </dgm:pt>
    <dgm:pt modelId="{B6B67572-A7B8-441C-93E3-9C4C0F07939B}">
      <dgm:prSet/>
      <dgm:spPr/>
      <dgm:t>
        <a:bodyPr/>
        <a:lstStyle/>
        <a:p>
          <a:r>
            <a:rPr lang="pl-PL"/>
            <a:t>Jest to zwane jako schemat Ponziego (Carlo Ponzi – to pierwszy twórca piramidy finansowej we współczesnej historii).</a:t>
          </a:r>
          <a:endParaRPr lang="en-US"/>
        </a:p>
      </dgm:t>
    </dgm:pt>
    <dgm:pt modelId="{E2ACC493-8239-4E02-AE76-BAE703423B93}" type="parTrans" cxnId="{B0D5706C-84CA-49DF-AB2D-6D1A91866BE5}">
      <dgm:prSet/>
      <dgm:spPr/>
      <dgm:t>
        <a:bodyPr/>
        <a:lstStyle/>
        <a:p>
          <a:endParaRPr lang="en-US"/>
        </a:p>
      </dgm:t>
    </dgm:pt>
    <dgm:pt modelId="{C8F635F9-ECB3-49DA-A976-1AF999C8E90B}" type="sibTrans" cxnId="{B0D5706C-84CA-49DF-AB2D-6D1A91866BE5}">
      <dgm:prSet/>
      <dgm:spPr/>
      <dgm:t>
        <a:bodyPr/>
        <a:lstStyle/>
        <a:p>
          <a:endParaRPr lang="en-US"/>
        </a:p>
      </dgm:t>
    </dgm:pt>
    <dgm:pt modelId="{37D1B4B4-EFB5-49AE-B634-62A5702A9EDD}">
      <dgm:prSet/>
      <dgm:spPr/>
      <dgm:t>
        <a:bodyPr/>
        <a:lstStyle/>
        <a:p>
          <a:r>
            <a:rPr lang="pl-PL"/>
            <a:t>Piramidy wydają często dużo pieniędzy na uwiarygodnianie swojego biznesu np.: przez celebrytów lub spektakularne inwestycje (np.: OLT Express linie lotnicze).</a:t>
          </a:r>
          <a:endParaRPr lang="en-US"/>
        </a:p>
      </dgm:t>
    </dgm:pt>
    <dgm:pt modelId="{5A418534-08A6-46D7-9C3A-10C6F59D9ED5}" type="parTrans" cxnId="{F9FEBDC6-7A23-41B0-A6FB-7F0556993688}">
      <dgm:prSet/>
      <dgm:spPr/>
      <dgm:t>
        <a:bodyPr/>
        <a:lstStyle/>
        <a:p>
          <a:endParaRPr lang="en-US"/>
        </a:p>
      </dgm:t>
    </dgm:pt>
    <dgm:pt modelId="{BD3314E0-BE66-499B-B01C-08F40D7B4D14}" type="sibTrans" cxnId="{F9FEBDC6-7A23-41B0-A6FB-7F0556993688}">
      <dgm:prSet/>
      <dgm:spPr/>
      <dgm:t>
        <a:bodyPr/>
        <a:lstStyle/>
        <a:p>
          <a:endParaRPr lang="en-US"/>
        </a:p>
      </dgm:t>
    </dgm:pt>
    <dgm:pt modelId="{09CD6DCE-C497-4D72-AA9D-2E455B60C8A1}" type="pres">
      <dgm:prSet presAssocID="{3CC22A00-117E-4661-B1F1-345F8EB6460E}" presName="vert0" presStyleCnt="0">
        <dgm:presLayoutVars>
          <dgm:dir/>
          <dgm:animOne val="branch"/>
          <dgm:animLvl val="lvl"/>
        </dgm:presLayoutVars>
      </dgm:prSet>
      <dgm:spPr/>
    </dgm:pt>
    <dgm:pt modelId="{5B8D96BE-43EE-450D-B1B5-E225E907108A}" type="pres">
      <dgm:prSet presAssocID="{5593D63E-CA6F-447C-BBC7-7184BA440DDE}" presName="thickLine" presStyleLbl="alignNode1" presStyleIdx="0" presStyleCnt="3"/>
      <dgm:spPr/>
    </dgm:pt>
    <dgm:pt modelId="{3981E926-1A41-4755-AE43-F3155F4DFBB6}" type="pres">
      <dgm:prSet presAssocID="{5593D63E-CA6F-447C-BBC7-7184BA440DDE}" presName="horz1" presStyleCnt="0"/>
      <dgm:spPr/>
    </dgm:pt>
    <dgm:pt modelId="{D35541B7-AA9B-4C31-9FD1-9B4725A9955E}" type="pres">
      <dgm:prSet presAssocID="{5593D63E-CA6F-447C-BBC7-7184BA440DDE}" presName="tx1" presStyleLbl="revTx" presStyleIdx="0" presStyleCnt="3"/>
      <dgm:spPr/>
    </dgm:pt>
    <dgm:pt modelId="{660C7E37-E461-4034-8873-E112478F21CD}" type="pres">
      <dgm:prSet presAssocID="{5593D63E-CA6F-447C-BBC7-7184BA440DDE}" presName="vert1" presStyleCnt="0"/>
      <dgm:spPr/>
    </dgm:pt>
    <dgm:pt modelId="{408E5817-57F5-42D4-AF43-44AA0953A120}" type="pres">
      <dgm:prSet presAssocID="{B6B67572-A7B8-441C-93E3-9C4C0F07939B}" presName="thickLine" presStyleLbl="alignNode1" presStyleIdx="1" presStyleCnt="3"/>
      <dgm:spPr/>
    </dgm:pt>
    <dgm:pt modelId="{AA3A77D3-3541-44F6-B1BD-85E531C90538}" type="pres">
      <dgm:prSet presAssocID="{B6B67572-A7B8-441C-93E3-9C4C0F07939B}" presName="horz1" presStyleCnt="0"/>
      <dgm:spPr/>
    </dgm:pt>
    <dgm:pt modelId="{9C1423D9-1CE5-4867-94A7-80B436713D0E}" type="pres">
      <dgm:prSet presAssocID="{B6B67572-A7B8-441C-93E3-9C4C0F07939B}" presName="tx1" presStyleLbl="revTx" presStyleIdx="1" presStyleCnt="3"/>
      <dgm:spPr/>
    </dgm:pt>
    <dgm:pt modelId="{5F3F3B2D-D6D1-4EEC-9D48-8E72299F9F0B}" type="pres">
      <dgm:prSet presAssocID="{B6B67572-A7B8-441C-93E3-9C4C0F07939B}" presName="vert1" presStyleCnt="0"/>
      <dgm:spPr/>
    </dgm:pt>
    <dgm:pt modelId="{85B99825-BA21-4B63-B5D1-50CECCFE5B7B}" type="pres">
      <dgm:prSet presAssocID="{37D1B4B4-EFB5-49AE-B634-62A5702A9EDD}" presName="thickLine" presStyleLbl="alignNode1" presStyleIdx="2" presStyleCnt="3"/>
      <dgm:spPr/>
    </dgm:pt>
    <dgm:pt modelId="{C75DCC16-DB35-4E38-B3D2-3A544D04D518}" type="pres">
      <dgm:prSet presAssocID="{37D1B4B4-EFB5-49AE-B634-62A5702A9EDD}" presName="horz1" presStyleCnt="0"/>
      <dgm:spPr/>
    </dgm:pt>
    <dgm:pt modelId="{271CBB50-1C57-49F9-A61C-CC69262181E1}" type="pres">
      <dgm:prSet presAssocID="{37D1B4B4-EFB5-49AE-B634-62A5702A9EDD}" presName="tx1" presStyleLbl="revTx" presStyleIdx="2" presStyleCnt="3"/>
      <dgm:spPr/>
    </dgm:pt>
    <dgm:pt modelId="{64D508D7-E43F-448E-9C6A-51A5B0311A4A}" type="pres">
      <dgm:prSet presAssocID="{37D1B4B4-EFB5-49AE-B634-62A5702A9EDD}" presName="vert1" presStyleCnt="0"/>
      <dgm:spPr/>
    </dgm:pt>
  </dgm:ptLst>
  <dgm:cxnLst>
    <dgm:cxn modelId="{7A29D543-2BBA-4235-9925-44C0BB052387}" type="presOf" srcId="{B6B67572-A7B8-441C-93E3-9C4C0F07939B}" destId="{9C1423D9-1CE5-4867-94A7-80B436713D0E}" srcOrd="0" destOrd="0" presId="urn:microsoft.com/office/officeart/2008/layout/LinedList"/>
    <dgm:cxn modelId="{88E44567-780C-480C-B276-C4082BA233F2}" srcId="{3CC22A00-117E-4661-B1F1-345F8EB6460E}" destId="{5593D63E-CA6F-447C-BBC7-7184BA440DDE}" srcOrd="0" destOrd="0" parTransId="{1A5F68FC-CEBB-4942-88DF-8850C37C10CA}" sibTransId="{88DC7825-412D-4534-A2C1-769417CE7ECE}"/>
    <dgm:cxn modelId="{B0D5706C-84CA-49DF-AB2D-6D1A91866BE5}" srcId="{3CC22A00-117E-4661-B1F1-345F8EB6460E}" destId="{B6B67572-A7B8-441C-93E3-9C4C0F07939B}" srcOrd="1" destOrd="0" parTransId="{E2ACC493-8239-4E02-AE76-BAE703423B93}" sibTransId="{C8F635F9-ECB3-49DA-A976-1AF999C8E90B}"/>
    <dgm:cxn modelId="{3A14E37F-7E76-4D6D-AF19-D6609FC2F798}" type="presOf" srcId="{37D1B4B4-EFB5-49AE-B634-62A5702A9EDD}" destId="{271CBB50-1C57-49F9-A61C-CC69262181E1}" srcOrd="0" destOrd="0" presId="urn:microsoft.com/office/officeart/2008/layout/LinedList"/>
    <dgm:cxn modelId="{C793EC96-F1D9-438A-BF0F-520BA2DF3C7C}" type="presOf" srcId="{3CC22A00-117E-4661-B1F1-345F8EB6460E}" destId="{09CD6DCE-C497-4D72-AA9D-2E455B60C8A1}" srcOrd="0" destOrd="0" presId="urn:microsoft.com/office/officeart/2008/layout/LinedList"/>
    <dgm:cxn modelId="{F9FEBDC6-7A23-41B0-A6FB-7F0556993688}" srcId="{3CC22A00-117E-4661-B1F1-345F8EB6460E}" destId="{37D1B4B4-EFB5-49AE-B634-62A5702A9EDD}" srcOrd="2" destOrd="0" parTransId="{5A418534-08A6-46D7-9C3A-10C6F59D9ED5}" sibTransId="{BD3314E0-BE66-499B-B01C-08F40D7B4D14}"/>
    <dgm:cxn modelId="{E9C7AECD-7172-4B53-8DAA-F975BAC556C0}" type="presOf" srcId="{5593D63E-CA6F-447C-BBC7-7184BA440DDE}" destId="{D35541B7-AA9B-4C31-9FD1-9B4725A9955E}" srcOrd="0" destOrd="0" presId="urn:microsoft.com/office/officeart/2008/layout/LinedList"/>
    <dgm:cxn modelId="{C6CF1EB6-804F-4458-B1AA-09553803F849}" type="presParOf" srcId="{09CD6DCE-C497-4D72-AA9D-2E455B60C8A1}" destId="{5B8D96BE-43EE-450D-B1B5-E225E907108A}" srcOrd="0" destOrd="0" presId="urn:microsoft.com/office/officeart/2008/layout/LinedList"/>
    <dgm:cxn modelId="{387E95D7-6E38-4C9D-9A1F-60AB4E8E28C4}" type="presParOf" srcId="{09CD6DCE-C497-4D72-AA9D-2E455B60C8A1}" destId="{3981E926-1A41-4755-AE43-F3155F4DFBB6}" srcOrd="1" destOrd="0" presId="urn:microsoft.com/office/officeart/2008/layout/LinedList"/>
    <dgm:cxn modelId="{A7EA23FB-5861-4617-BC44-3B0FA91C5363}" type="presParOf" srcId="{3981E926-1A41-4755-AE43-F3155F4DFBB6}" destId="{D35541B7-AA9B-4C31-9FD1-9B4725A9955E}" srcOrd="0" destOrd="0" presId="urn:microsoft.com/office/officeart/2008/layout/LinedList"/>
    <dgm:cxn modelId="{15AF0149-55B1-4046-863C-640A89E0AEC4}" type="presParOf" srcId="{3981E926-1A41-4755-AE43-F3155F4DFBB6}" destId="{660C7E37-E461-4034-8873-E112478F21CD}" srcOrd="1" destOrd="0" presId="urn:microsoft.com/office/officeart/2008/layout/LinedList"/>
    <dgm:cxn modelId="{83DB0ACD-4760-4235-8DAC-F7359513BA5B}" type="presParOf" srcId="{09CD6DCE-C497-4D72-AA9D-2E455B60C8A1}" destId="{408E5817-57F5-42D4-AF43-44AA0953A120}" srcOrd="2" destOrd="0" presId="urn:microsoft.com/office/officeart/2008/layout/LinedList"/>
    <dgm:cxn modelId="{CE18D8BB-67A1-46D0-8098-DC4399AAC68C}" type="presParOf" srcId="{09CD6DCE-C497-4D72-AA9D-2E455B60C8A1}" destId="{AA3A77D3-3541-44F6-B1BD-85E531C90538}" srcOrd="3" destOrd="0" presId="urn:microsoft.com/office/officeart/2008/layout/LinedList"/>
    <dgm:cxn modelId="{3D30A0DA-5A21-402F-86BA-6FE5DCD22266}" type="presParOf" srcId="{AA3A77D3-3541-44F6-B1BD-85E531C90538}" destId="{9C1423D9-1CE5-4867-94A7-80B436713D0E}" srcOrd="0" destOrd="0" presId="urn:microsoft.com/office/officeart/2008/layout/LinedList"/>
    <dgm:cxn modelId="{B3664862-0ABD-4706-88E2-C0FD995ECD36}" type="presParOf" srcId="{AA3A77D3-3541-44F6-B1BD-85E531C90538}" destId="{5F3F3B2D-D6D1-4EEC-9D48-8E72299F9F0B}" srcOrd="1" destOrd="0" presId="urn:microsoft.com/office/officeart/2008/layout/LinedList"/>
    <dgm:cxn modelId="{AB2B3B89-DA89-4093-B306-7127751FA969}" type="presParOf" srcId="{09CD6DCE-C497-4D72-AA9D-2E455B60C8A1}" destId="{85B99825-BA21-4B63-B5D1-50CECCFE5B7B}" srcOrd="4" destOrd="0" presId="urn:microsoft.com/office/officeart/2008/layout/LinedList"/>
    <dgm:cxn modelId="{85A51105-6260-4DD4-93E0-013EF1200856}" type="presParOf" srcId="{09CD6DCE-C497-4D72-AA9D-2E455B60C8A1}" destId="{C75DCC16-DB35-4E38-B3D2-3A544D04D518}" srcOrd="5" destOrd="0" presId="urn:microsoft.com/office/officeart/2008/layout/LinedList"/>
    <dgm:cxn modelId="{9FA873EE-4BD3-4A76-A7E9-8A38779FE41C}" type="presParOf" srcId="{C75DCC16-DB35-4E38-B3D2-3A544D04D518}" destId="{271CBB50-1C57-49F9-A61C-CC69262181E1}" srcOrd="0" destOrd="0" presId="urn:microsoft.com/office/officeart/2008/layout/LinedList"/>
    <dgm:cxn modelId="{2324E890-966B-471C-9FF6-4059E7F32208}" type="presParOf" srcId="{C75DCC16-DB35-4E38-B3D2-3A544D04D518}" destId="{64D508D7-E43F-448E-9C6A-51A5B0311A4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6B71B6-40D9-424F-A06C-23AA22E3BE9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B1BD3A7-EA46-44EE-89D7-57B93CE5D457}">
      <dgm:prSet/>
      <dgm:spPr/>
      <dgm:t>
        <a:bodyPr/>
        <a:lstStyle/>
        <a:p>
          <a:r>
            <a:rPr lang="pl-PL"/>
            <a:t>Dzięki zdobytemu zaufaniu od inwestorów, Bernie stworzył piramidę finansową w ramach której zdefraudował blisko 20 miliardów USD od inwestorów prywatnych i instytucjonalnych.</a:t>
          </a:r>
          <a:endParaRPr lang="en-US"/>
        </a:p>
      </dgm:t>
    </dgm:pt>
    <dgm:pt modelId="{5FB8EE58-2C8A-4B84-8DDA-0C42DA71DC74}" type="parTrans" cxnId="{59C65CFD-B8AF-4182-A705-A811969506AD}">
      <dgm:prSet/>
      <dgm:spPr/>
      <dgm:t>
        <a:bodyPr/>
        <a:lstStyle/>
        <a:p>
          <a:endParaRPr lang="en-US"/>
        </a:p>
      </dgm:t>
    </dgm:pt>
    <dgm:pt modelId="{31E14B42-7B2A-409D-ACE8-0DFF02AAB6DB}" type="sibTrans" cxnId="{59C65CFD-B8AF-4182-A705-A811969506AD}">
      <dgm:prSet/>
      <dgm:spPr/>
      <dgm:t>
        <a:bodyPr/>
        <a:lstStyle/>
        <a:p>
          <a:endParaRPr lang="en-US"/>
        </a:p>
      </dgm:t>
    </dgm:pt>
    <dgm:pt modelId="{F2768B22-FDDF-4D6D-9361-F100BF14A12F}">
      <dgm:prSet/>
      <dgm:spPr/>
      <dgm:t>
        <a:bodyPr/>
        <a:lstStyle/>
        <a:p>
          <a:r>
            <a:rPr lang="pl-PL"/>
            <a:t>Jest to przykład, który pokazuje że nawet zaufane osoby, które obiecują nadzwyczajne zyski mogą w praktyce prowadzić działania typu oszustwo lub przeszacowywać swoje możliwości</a:t>
          </a:r>
          <a:endParaRPr lang="en-US"/>
        </a:p>
      </dgm:t>
    </dgm:pt>
    <dgm:pt modelId="{62FC47D4-4ED7-4249-9FAC-3E09D4370C6A}" type="parTrans" cxnId="{1BB6363F-4F3E-4037-927E-600DE4D40C2E}">
      <dgm:prSet/>
      <dgm:spPr/>
      <dgm:t>
        <a:bodyPr/>
        <a:lstStyle/>
        <a:p>
          <a:endParaRPr lang="en-US"/>
        </a:p>
      </dgm:t>
    </dgm:pt>
    <dgm:pt modelId="{DB89AE3B-26BE-40E6-ABF2-A6BE93C2F637}" type="sibTrans" cxnId="{1BB6363F-4F3E-4037-927E-600DE4D40C2E}">
      <dgm:prSet/>
      <dgm:spPr/>
      <dgm:t>
        <a:bodyPr/>
        <a:lstStyle/>
        <a:p>
          <a:endParaRPr lang="en-US"/>
        </a:p>
      </dgm:t>
    </dgm:pt>
    <dgm:pt modelId="{9B798A78-C10E-4A3B-B075-66E6EF36FA24}" type="pres">
      <dgm:prSet presAssocID="{F26B71B6-40D9-424F-A06C-23AA22E3BE9F}" presName="linear" presStyleCnt="0">
        <dgm:presLayoutVars>
          <dgm:animLvl val="lvl"/>
          <dgm:resizeHandles val="exact"/>
        </dgm:presLayoutVars>
      </dgm:prSet>
      <dgm:spPr/>
    </dgm:pt>
    <dgm:pt modelId="{9D703469-7335-4A16-9E9B-9B4DD021AFE7}" type="pres">
      <dgm:prSet presAssocID="{EB1BD3A7-EA46-44EE-89D7-57B93CE5D45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9739B28-DFCC-4618-8401-448891BAC546}" type="pres">
      <dgm:prSet presAssocID="{31E14B42-7B2A-409D-ACE8-0DFF02AAB6DB}" presName="spacer" presStyleCnt="0"/>
      <dgm:spPr/>
    </dgm:pt>
    <dgm:pt modelId="{725C9D5E-EBA9-4B3B-84E9-53F608FB3D82}" type="pres">
      <dgm:prSet presAssocID="{F2768B22-FDDF-4D6D-9361-F100BF14A12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4336D32-E8E4-4E66-9711-006531DD6764}" type="presOf" srcId="{F26B71B6-40D9-424F-A06C-23AA22E3BE9F}" destId="{9B798A78-C10E-4A3B-B075-66E6EF36FA24}" srcOrd="0" destOrd="0" presId="urn:microsoft.com/office/officeart/2005/8/layout/vList2"/>
    <dgm:cxn modelId="{1BB6363F-4F3E-4037-927E-600DE4D40C2E}" srcId="{F26B71B6-40D9-424F-A06C-23AA22E3BE9F}" destId="{F2768B22-FDDF-4D6D-9361-F100BF14A12F}" srcOrd="1" destOrd="0" parTransId="{62FC47D4-4ED7-4249-9FAC-3E09D4370C6A}" sibTransId="{DB89AE3B-26BE-40E6-ABF2-A6BE93C2F637}"/>
    <dgm:cxn modelId="{D418A670-1AE1-46AD-AF69-FDA61DE5729D}" type="presOf" srcId="{EB1BD3A7-EA46-44EE-89D7-57B93CE5D457}" destId="{9D703469-7335-4A16-9E9B-9B4DD021AFE7}" srcOrd="0" destOrd="0" presId="urn:microsoft.com/office/officeart/2005/8/layout/vList2"/>
    <dgm:cxn modelId="{FB174C7B-0220-4722-8B00-5AA4D1992B02}" type="presOf" srcId="{F2768B22-FDDF-4D6D-9361-F100BF14A12F}" destId="{725C9D5E-EBA9-4B3B-84E9-53F608FB3D82}" srcOrd="0" destOrd="0" presId="urn:microsoft.com/office/officeart/2005/8/layout/vList2"/>
    <dgm:cxn modelId="{59C65CFD-B8AF-4182-A705-A811969506AD}" srcId="{F26B71B6-40D9-424F-A06C-23AA22E3BE9F}" destId="{EB1BD3A7-EA46-44EE-89D7-57B93CE5D457}" srcOrd="0" destOrd="0" parTransId="{5FB8EE58-2C8A-4B84-8DDA-0C42DA71DC74}" sibTransId="{31E14B42-7B2A-409D-ACE8-0DFF02AAB6DB}"/>
    <dgm:cxn modelId="{7BA9B26F-054C-48DE-B6B4-FBEE2EA4323E}" type="presParOf" srcId="{9B798A78-C10E-4A3B-B075-66E6EF36FA24}" destId="{9D703469-7335-4A16-9E9B-9B4DD021AFE7}" srcOrd="0" destOrd="0" presId="urn:microsoft.com/office/officeart/2005/8/layout/vList2"/>
    <dgm:cxn modelId="{DF430398-63CD-425B-B1EF-9825E6484D71}" type="presParOf" srcId="{9B798A78-C10E-4A3B-B075-66E6EF36FA24}" destId="{A9739B28-DFCC-4618-8401-448891BAC546}" srcOrd="1" destOrd="0" presId="urn:microsoft.com/office/officeart/2005/8/layout/vList2"/>
    <dgm:cxn modelId="{6540F620-887A-4F9D-8764-59242B86F09B}" type="presParOf" srcId="{9B798A78-C10E-4A3B-B075-66E6EF36FA24}" destId="{725C9D5E-EBA9-4B3B-84E9-53F608FB3D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20F6FB-428B-41EF-98A0-31C9BABEF68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4D074E0-899F-45B5-B77F-155FB6E00AD7}">
      <dgm:prSet/>
      <dgm:spPr/>
      <dgm:t>
        <a:bodyPr/>
        <a:lstStyle/>
        <a:p>
          <a:r>
            <a:rPr lang="pl-PL"/>
            <a:t>Powtarzaj to prawidło jak mantrę.</a:t>
          </a:r>
          <a:endParaRPr lang="en-US"/>
        </a:p>
      </dgm:t>
    </dgm:pt>
    <dgm:pt modelId="{48CBF210-878E-400D-8CB8-8BE3D04E3C1B}" type="parTrans" cxnId="{334FD196-0A2B-4FFC-B267-93D791D09C8F}">
      <dgm:prSet/>
      <dgm:spPr/>
      <dgm:t>
        <a:bodyPr/>
        <a:lstStyle/>
        <a:p>
          <a:endParaRPr lang="en-US"/>
        </a:p>
      </dgm:t>
    </dgm:pt>
    <dgm:pt modelId="{A1998029-B8E6-4EE4-8022-DE3AE3C299AF}" type="sibTrans" cxnId="{334FD196-0A2B-4FFC-B267-93D791D09C8F}">
      <dgm:prSet/>
      <dgm:spPr/>
      <dgm:t>
        <a:bodyPr/>
        <a:lstStyle/>
        <a:p>
          <a:endParaRPr lang="en-US"/>
        </a:p>
      </dgm:t>
    </dgm:pt>
    <dgm:pt modelId="{C9EBB1F7-738A-430E-A69C-FD127D2C0A4A}">
      <dgm:prSet/>
      <dgm:spPr/>
      <dgm:t>
        <a:bodyPr/>
        <a:lstStyle/>
        <a:p>
          <a:r>
            <a:rPr lang="pl-PL"/>
            <a:t>Jeśli nie znasz się na ekonomii, wybierz bezpieczne aktywa finansowe np.: obligacje rządowe lub pracowniczą kasę oszczędnościową.</a:t>
          </a:r>
          <a:endParaRPr lang="en-US"/>
        </a:p>
      </dgm:t>
    </dgm:pt>
    <dgm:pt modelId="{8ACECF8E-1E2A-477C-A2A8-2B9A022644AA}" type="parTrans" cxnId="{6A140732-64DE-454F-8012-443421846BED}">
      <dgm:prSet/>
      <dgm:spPr/>
      <dgm:t>
        <a:bodyPr/>
        <a:lstStyle/>
        <a:p>
          <a:endParaRPr lang="en-US"/>
        </a:p>
      </dgm:t>
    </dgm:pt>
    <dgm:pt modelId="{A8A4420C-B168-4335-A306-6B8820C01CC3}" type="sibTrans" cxnId="{6A140732-64DE-454F-8012-443421846BED}">
      <dgm:prSet/>
      <dgm:spPr/>
      <dgm:t>
        <a:bodyPr/>
        <a:lstStyle/>
        <a:p>
          <a:endParaRPr lang="en-US"/>
        </a:p>
      </dgm:t>
    </dgm:pt>
    <dgm:pt modelId="{6327D867-E727-4077-91F3-A21D5E701A49}">
      <dgm:prSet/>
      <dgm:spPr/>
      <dgm:t>
        <a:bodyPr/>
        <a:lstStyle/>
        <a:p>
          <a:r>
            <a:rPr lang="pl-PL" dirty="0"/>
            <a:t>Pamiętaj, że wiele osób straciło majątki swojego życia (np.: Kazimierz Deyna) poprzez błędne decyzje finansowe lub zbytnie zaufanie do innych, co często prowadziło do niewyobrażalnych tragedii. </a:t>
          </a:r>
          <a:endParaRPr lang="en-US" dirty="0"/>
        </a:p>
      </dgm:t>
    </dgm:pt>
    <dgm:pt modelId="{37A6A5D1-3FC2-45F9-90DB-89D43F91618E}" type="parTrans" cxnId="{5F61C5DC-7FEE-47E5-8301-3E453E846944}">
      <dgm:prSet/>
      <dgm:spPr/>
      <dgm:t>
        <a:bodyPr/>
        <a:lstStyle/>
        <a:p>
          <a:endParaRPr lang="en-US"/>
        </a:p>
      </dgm:t>
    </dgm:pt>
    <dgm:pt modelId="{FA00DCC2-3FD1-41E7-9854-76B3F89D5C13}" type="sibTrans" cxnId="{5F61C5DC-7FEE-47E5-8301-3E453E846944}">
      <dgm:prSet/>
      <dgm:spPr/>
      <dgm:t>
        <a:bodyPr/>
        <a:lstStyle/>
        <a:p>
          <a:endParaRPr lang="en-US"/>
        </a:p>
      </dgm:t>
    </dgm:pt>
    <dgm:pt modelId="{2924F956-8EB5-4274-AD14-96DF1C1764AA}" type="pres">
      <dgm:prSet presAssocID="{F520F6FB-428B-41EF-98A0-31C9BABEF689}" presName="vert0" presStyleCnt="0">
        <dgm:presLayoutVars>
          <dgm:dir/>
          <dgm:animOne val="branch"/>
          <dgm:animLvl val="lvl"/>
        </dgm:presLayoutVars>
      </dgm:prSet>
      <dgm:spPr/>
    </dgm:pt>
    <dgm:pt modelId="{E5796A12-A94C-4AC6-B338-3F2A77E0D4A4}" type="pres">
      <dgm:prSet presAssocID="{64D074E0-899F-45B5-B77F-155FB6E00AD7}" presName="thickLine" presStyleLbl="alignNode1" presStyleIdx="0" presStyleCnt="3"/>
      <dgm:spPr/>
    </dgm:pt>
    <dgm:pt modelId="{EC473322-D556-413E-B4F2-EC30D24B276D}" type="pres">
      <dgm:prSet presAssocID="{64D074E0-899F-45B5-B77F-155FB6E00AD7}" presName="horz1" presStyleCnt="0"/>
      <dgm:spPr/>
    </dgm:pt>
    <dgm:pt modelId="{B6E34DE5-085C-43E2-AAA7-67B9710E018C}" type="pres">
      <dgm:prSet presAssocID="{64D074E0-899F-45B5-B77F-155FB6E00AD7}" presName="tx1" presStyleLbl="revTx" presStyleIdx="0" presStyleCnt="3"/>
      <dgm:spPr/>
    </dgm:pt>
    <dgm:pt modelId="{20CB67ED-F28D-4EB1-83B7-7D219B607F23}" type="pres">
      <dgm:prSet presAssocID="{64D074E0-899F-45B5-B77F-155FB6E00AD7}" presName="vert1" presStyleCnt="0"/>
      <dgm:spPr/>
    </dgm:pt>
    <dgm:pt modelId="{5F3E36B0-7A7F-4776-A333-BD3FC2F80108}" type="pres">
      <dgm:prSet presAssocID="{C9EBB1F7-738A-430E-A69C-FD127D2C0A4A}" presName="thickLine" presStyleLbl="alignNode1" presStyleIdx="1" presStyleCnt="3"/>
      <dgm:spPr/>
    </dgm:pt>
    <dgm:pt modelId="{AD0C6A28-9806-4F93-AD72-28C5B6CB82B8}" type="pres">
      <dgm:prSet presAssocID="{C9EBB1F7-738A-430E-A69C-FD127D2C0A4A}" presName="horz1" presStyleCnt="0"/>
      <dgm:spPr/>
    </dgm:pt>
    <dgm:pt modelId="{ED264081-6858-4229-A71E-FC08513FBD80}" type="pres">
      <dgm:prSet presAssocID="{C9EBB1F7-738A-430E-A69C-FD127D2C0A4A}" presName="tx1" presStyleLbl="revTx" presStyleIdx="1" presStyleCnt="3"/>
      <dgm:spPr/>
    </dgm:pt>
    <dgm:pt modelId="{564FB112-F741-4A49-B7F9-8E5262C69BB1}" type="pres">
      <dgm:prSet presAssocID="{C9EBB1F7-738A-430E-A69C-FD127D2C0A4A}" presName="vert1" presStyleCnt="0"/>
      <dgm:spPr/>
    </dgm:pt>
    <dgm:pt modelId="{38BB3222-CCA2-47DA-959E-BFE7041AAA16}" type="pres">
      <dgm:prSet presAssocID="{6327D867-E727-4077-91F3-A21D5E701A49}" presName="thickLine" presStyleLbl="alignNode1" presStyleIdx="2" presStyleCnt="3"/>
      <dgm:spPr/>
    </dgm:pt>
    <dgm:pt modelId="{2EB096EA-8AFC-426F-A85F-0CFC299B8F8C}" type="pres">
      <dgm:prSet presAssocID="{6327D867-E727-4077-91F3-A21D5E701A49}" presName="horz1" presStyleCnt="0"/>
      <dgm:spPr/>
    </dgm:pt>
    <dgm:pt modelId="{36F175E1-1AED-483F-8E87-C2C52EE1AF19}" type="pres">
      <dgm:prSet presAssocID="{6327D867-E727-4077-91F3-A21D5E701A49}" presName="tx1" presStyleLbl="revTx" presStyleIdx="2" presStyleCnt="3"/>
      <dgm:spPr/>
    </dgm:pt>
    <dgm:pt modelId="{846FDB1B-4692-4965-9015-1F4506C6B83C}" type="pres">
      <dgm:prSet presAssocID="{6327D867-E727-4077-91F3-A21D5E701A49}" presName="vert1" presStyleCnt="0"/>
      <dgm:spPr/>
    </dgm:pt>
  </dgm:ptLst>
  <dgm:cxnLst>
    <dgm:cxn modelId="{7609F20B-6856-4138-AC17-87EE3DCCA206}" type="presOf" srcId="{C9EBB1F7-738A-430E-A69C-FD127D2C0A4A}" destId="{ED264081-6858-4229-A71E-FC08513FBD80}" srcOrd="0" destOrd="0" presId="urn:microsoft.com/office/officeart/2008/layout/LinedList"/>
    <dgm:cxn modelId="{A0C72925-AD3E-433D-A457-A0F86E400708}" type="presOf" srcId="{6327D867-E727-4077-91F3-A21D5E701A49}" destId="{36F175E1-1AED-483F-8E87-C2C52EE1AF19}" srcOrd="0" destOrd="0" presId="urn:microsoft.com/office/officeart/2008/layout/LinedList"/>
    <dgm:cxn modelId="{6A140732-64DE-454F-8012-443421846BED}" srcId="{F520F6FB-428B-41EF-98A0-31C9BABEF689}" destId="{C9EBB1F7-738A-430E-A69C-FD127D2C0A4A}" srcOrd="1" destOrd="0" parTransId="{8ACECF8E-1E2A-477C-A2A8-2B9A022644AA}" sibTransId="{A8A4420C-B168-4335-A306-6B8820C01CC3}"/>
    <dgm:cxn modelId="{81DCC884-C55B-45CC-8244-F7B90BC10569}" type="presOf" srcId="{F520F6FB-428B-41EF-98A0-31C9BABEF689}" destId="{2924F956-8EB5-4274-AD14-96DF1C1764AA}" srcOrd="0" destOrd="0" presId="urn:microsoft.com/office/officeart/2008/layout/LinedList"/>
    <dgm:cxn modelId="{334FD196-0A2B-4FFC-B267-93D791D09C8F}" srcId="{F520F6FB-428B-41EF-98A0-31C9BABEF689}" destId="{64D074E0-899F-45B5-B77F-155FB6E00AD7}" srcOrd="0" destOrd="0" parTransId="{48CBF210-878E-400D-8CB8-8BE3D04E3C1B}" sibTransId="{A1998029-B8E6-4EE4-8022-DE3AE3C299AF}"/>
    <dgm:cxn modelId="{799264A2-DAD5-44CF-B58F-7DAC94445F69}" type="presOf" srcId="{64D074E0-899F-45B5-B77F-155FB6E00AD7}" destId="{B6E34DE5-085C-43E2-AAA7-67B9710E018C}" srcOrd="0" destOrd="0" presId="urn:microsoft.com/office/officeart/2008/layout/LinedList"/>
    <dgm:cxn modelId="{5F61C5DC-7FEE-47E5-8301-3E453E846944}" srcId="{F520F6FB-428B-41EF-98A0-31C9BABEF689}" destId="{6327D867-E727-4077-91F3-A21D5E701A49}" srcOrd="2" destOrd="0" parTransId="{37A6A5D1-3FC2-45F9-90DB-89D43F91618E}" sibTransId="{FA00DCC2-3FD1-41E7-9854-76B3F89D5C13}"/>
    <dgm:cxn modelId="{64A9402B-F58C-4B63-9DD9-08055E9D9495}" type="presParOf" srcId="{2924F956-8EB5-4274-AD14-96DF1C1764AA}" destId="{E5796A12-A94C-4AC6-B338-3F2A77E0D4A4}" srcOrd="0" destOrd="0" presId="urn:microsoft.com/office/officeart/2008/layout/LinedList"/>
    <dgm:cxn modelId="{903E985D-166F-4348-B0E7-EB165340517C}" type="presParOf" srcId="{2924F956-8EB5-4274-AD14-96DF1C1764AA}" destId="{EC473322-D556-413E-B4F2-EC30D24B276D}" srcOrd="1" destOrd="0" presId="urn:microsoft.com/office/officeart/2008/layout/LinedList"/>
    <dgm:cxn modelId="{0394C86C-E5C3-4AA9-B8B2-766915F8F838}" type="presParOf" srcId="{EC473322-D556-413E-B4F2-EC30D24B276D}" destId="{B6E34DE5-085C-43E2-AAA7-67B9710E018C}" srcOrd="0" destOrd="0" presId="urn:microsoft.com/office/officeart/2008/layout/LinedList"/>
    <dgm:cxn modelId="{2441656E-87F2-4A2F-9860-79D97AECE9BE}" type="presParOf" srcId="{EC473322-D556-413E-B4F2-EC30D24B276D}" destId="{20CB67ED-F28D-4EB1-83B7-7D219B607F23}" srcOrd="1" destOrd="0" presId="urn:microsoft.com/office/officeart/2008/layout/LinedList"/>
    <dgm:cxn modelId="{953866A5-ADD9-4BA0-A88F-09ED34832A67}" type="presParOf" srcId="{2924F956-8EB5-4274-AD14-96DF1C1764AA}" destId="{5F3E36B0-7A7F-4776-A333-BD3FC2F80108}" srcOrd="2" destOrd="0" presId="urn:microsoft.com/office/officeart/2008/layout/LinedList"/>
    <dgm:cxn modelId="{3823F6DF-9294-476B-89A8-48C3BA201142}" type="presParOf" srcId="{2924F956-8EB5-4274-AD14-96DF1C1764AA}" destId="{AD0C6A28-9806-4F93-AD72-28C5B6CB82B8}" srcOrd="3" destOrd="0" presId="urn:microsoft.com/office/officeart/2008/layout/LinedList"/>
    <dgm:cxn modelId="{5AE06B64-B2D9-4BC9-9739-C5AE10A904A5}" type="presParOf" srcId="{AD0C6A28-9806-4F93-AD72-28C5B6CB82B8}" destId="{ED264081-6858-4229-A71E-FC08513FBD80}" srcOrd="0" destOrd="0" presId="urn:microsoft.com/office/officeart/2008/layout/LinedList"/>
    <dgm:cxn modelId="{16BB0226-10CF-492F-A35B-E5FBA9007FCB}" type="presParOf" srcId="{AD0C6A28-9806-4F93-AD72-28C5B6CB82B8}" destId="{564FB112-F741-4A49-B7F9-8E5262C69BB1}" srcOrd="1" destOrd="0" presId="urn:microsoft.com/office/officeart/2008/layout/LinedList"/>
    <dgm:cxn modelId="{555579D8-B983-4ABD-94BB-5B82AEBD3031}" type="presParOf" srcId="{2924F956-8EB5-4274-AD14-96DF1C1764AA}" destId="{38BB3222-CCA2-47DA-959E-BFE7041AAA16}" srcOrd="4" destOrd="0" presId="urn:microsoft.com/office/officeart/2008/layout/LinedList"/>
    <dgm:cxn modelId="{9CA12166-A714-4773-8E42-F7C5F1D5A1EA}" type="presParOf" srcId="{2924F956-8EB5-4274-AD14-96DF1C1764AA}" destId="{2EB096EA-8AFC-426F-A85F-0CFC299B8F8C}" srcOrd="5" destOrd="0" presId="urn:microsoft.com/office/officeart/2008/layout/LinedList"/>
    <dgm:cxn modelId="{ECABC7E6-00D8-47F9-829D-8F28E4157A19}" type="presParOf" srcId="{2EB096EA-8AFC-426F-A85F-0CFC299B8F8C}" destId="{36F175E1-1AED-483F-8E87-C2C52EE1AF19}" srcOrd="0" destOrd="0" presId="urn:microsoft.com/office/officeart/2008/layout/LinedList"/>
    <dgm:cxn modelId="{9703C5EF-1FE8-4E75-8329-B3D2557E2C0D}" type="presParOf" srcId="{2EB096EA-8AFC-426F-A85F-0CFC299B8F8C}" destId="{846FDB1B-4692-4965-9015-1F4506C6B8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D293FA-F294-4980-8557-B7096DA7B9FB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426E66A5-4256-4B2B-83C4-AE33BE7C5423}">
      <dgm:prSet/>
      <dgm:spPr/>
      <dgm:t>
        <a:bodyPr/>
        <a:lstStyle/>
        <a:p>
          <a:r>
            <a:rPr lang="pl-PL"/>
            <a:t>Na koniec dnia to TY jesteś odpowiedzialny za swoje decyzje finansowe i Ty poniesiesz ich konsekwencje oraz Twoja rodzina.</a:t>
          </a:r>
          <a:endParaRPr lang="en-US"/>
        </a:p>
      </dgm:t>
    </dgm:pt>
    <dgm:pt modelId="{8819F6E4-208C-433E-89BE-869DB3FE30A3}" type="parTrans" cxnId="{04666D6D-83B9-4636-A977-37DF5A876121}">
      <dgm:prSet/>
      <dgm:spPr/>
      <dgm:t>
        <a:bodyPr/>
        <a:lstStyle/>
        <a:p>
          <a:endParaRPr lang="en-US"/>
        </a:p>
      </dgm:t>
    </dgm:pt>
    <dgm:pt modelId="{7106707D-0866-463D-8637-FD1CAFCEC223}" type="sibTrans" cxnId="{04666D6D-83B9-4636-A977-37DF5A876121}">
      <dgm:prSet/>
      <dgm:spPr/>
      <dgm:t>
        <a:bodyPr/>
        <a:lstStyle/>
        <a:p>
          <a:endParaRPr lang="en-US"/>
        </a:p>
      </dgm:t>
    </dgm:pt>
    <dgm:pt modelId="{90C2542E-C04C-4B14-891B-A142AD2BA5E5}">
      <dgm:prSet/>
      <dgm:spPr/>
      <dgm:t>
        <a:bodyPr/>
        <a:lstStyle/>
        <a:p>
          <a:r>
            <a:rPr lang="pl-PL"/>
            <a:t>Edukuj się i nie wierz w „złote runo”, majątki tracono już w XVII wieku na „Tulipanomanii” w Holandii, gdzie za cebulki tulipana ludzie nieraz zastawiali kamienice.</a:t>
          </a:r>
          <a:endParaRPr lang="en-US"/>
        </a:p>
      </dgm:t>
    </dgm:pt>
    <dgm:pt modelId="{8F7BC6FE-02BA-4F06-BF4D-59F307213A66}" type="parTrans" cxnId="{A6619263-F08C-43AB-96F8-07D7AA2BBF1F}">
      <dgm:prSet/>
      <dgm:spPr/>
      <dgm:t>
        <a:bodyPr/>
        <a:lstStyle/>
        <a:p>
          <a:endParaRPr lang="en-US"/>
        </a:p>
      </dgm:t>
    </dgm:pt>
    <dgm:pt modelId="{84157399-104A-4DB9-8154-439D51BA0D74}" type="sibTrans" cxnId="{A6619263-F08C-43AB-96F8-07D7AA2BBF1F}">
      <dgm:prSet/>
      <dgm:spPr/>
      <dgm:t>
        <a:bodyPr/>
        <a:lstStyle/>
        <a:p>
          <a:endParaRPr lang="en-US"/>
        </a:p>
      </dgm:t>
    </dgm:pt>
    <dgm:pt modelId="{5FC05226-F711-4F1F-8AD4-FA2527536CB5}">
      <dgm:prSet/>
      <dgm:spPr/>
      <dgm:t>
        <a:bodyPr/>
        <a:lstStyle/>
        <a:p>
          <a:r>
            <a:rPr lang="pl-PL"/>
            <a:t>Chęć szybkiego zarobku jest stara jak świat, lecz naiwność i brak wiedzy, prowadzą nieraz do długów na całe życie. </a:t>
          </a:r>
          <a:endParaRPr lang="en-US"/>
        </a:p>
      </dgm:t>
    </dgm:pt>
    <dgm:pt modelId="{F40ED66E-4F34-496F-B353-9639E04ECB96}" type="parTrans" cxnId="{E4D6202A-1F6C-4A55-B163-6387EBE44F90}">
      <dgm:prSet/>
      <dgm:spPr/>
      <dgm:t>
        <a:bodyPr/>
        <a:lstStyle/>
        <a:p>
          <a:endParaRPr lang="en-US"/>
        </a:p>
      </dgm:t>
    </dgm:pt>
    <dgm:pt modelId="{32578B0E-8D75-44AD-951E-0E920EF63C94}" type="sibTrans" cxnId="{E4D6202A-1F6C-4A55-B163-6387EBE44F90}">
      <dgm:prSet/>
      <dgm:spPr/>
      <dgm:t>
        <a:bodyPr/>
        <a:lstStyle/>
        <a:p>
          <a:endParaRPr lang="en-US"/>
        </a:p>
      </dgm:t>
    </dgm:pt>
    <dgm:pt modelId="{D074A1D9-B169-4290-855B-80AD4588C44B}" type="pres">
      <dgm:prSet presAssocID="{78D293FA-F294-4980-8557-B7096DA7B9FB}" presName="vert0" presStyleCnt="0">
        <dgm:presLayoutVars>
          <dgm:dir/>
          <dgm:animOne val="branch"/>
          <dgm:animLvl val="lvl"/>
        </dgm:presLayoutVars>
      </dgm:prSet>
      <dgm:spPr/>
    </dgm:pt>
    <dgm:pt modelId="{202F2B49-7E76-4E98-985E-DE1E805A58D5}" type="pres">
      <dgm:prSet presAssocID="{426E66A5-4256-4B2B-83C4-AE33BE7C5423}" presName="thickLine" presStyleLbl="alignNode1" presStyleIdx="0" presStyleCnt="3"/>
      <dgm:spPr/>
    </dgm:pt>
    <dgm:pt modelId="{DDDBBDF2-B8B7-4DA2-AD8A-8ECB80D4D514}" type="pres">
      <dgm:prSet presAssocID="{426E66A5-4256-4B2B-83C4-AE33BE7C5423}" presName="horz1" presStyleCnt="0"/>
      <dgm:spPr/>
    </dgm:pt>
    <dgm:pt modelId="{45F2ACB4-538E-4E5F-BEDA-5CB7DFF131CC}" type="pres">
      <dgm:prSet presAssocID="{426E66A5-4256-4B2B-83C4-AE33BE7C5423}" presName="tx1" presStyleLbl="revTx" presStyleIdx="0" presStyleCnt="3"/>
      <dgm:spPr/>
    </dgm:pt>
    <dgm:pt modelId="{9661FE06-5329-40BC-B529-2B0CDDBD71D9}" type="pres">
      <dgm:prSet presAssocID="{426E66A5-4256-4B2B-83C4-AE33BE7C5423}" presName="vert1" presStyleCnt="0"/>
      <dgm:spPr/>
    </dgm:pt>
    <dgm:pt modelId="{FC8B39D3-FDF8-4F7E-B58C-2243C499D122}" type="pres">
      <dgm:prSet presAssocID="{90C2542E-C04C-4B14-891B-A142AD2BA5E5}" presName="thickLine" presStyleLbl="alignNode1" presStyleIdx="1" presStyleCnt="3"/>
      <dgm:spPr/>
    </dgm:pt>
    <dgm:pt modelId="{2472C280-0F6A-4090-A112-85D7E786EE2E}" type="pres">
      <dgm:prSet presAssocID="{90C2542E-C04C-4B14-891B-A142AD2BA5E5}" presName="horz1" presStyleCnt="0"/>
      <dgm:spPr/>
    </dgm:pt>
    <dgm:pt modelId="{5E0634BE-2819-4F0B-8321-C1B8143DCEE8}" type="pres">
      <dgm:prSet presAssocID="{90C2542E-C04C-4B14-891B-A142AD2BA5E5}" presName="tx1" presStyleLbl="revTx" presStyleIdx="1" presStyleCnt="3"/>
      <dgm:spPr/>
    </dgm:pt>
    <dgm:pt modelId="{623C7961-A227-4DC5-90B8-89372FD5C51B}" type="pres">
      <dgm:prSet presAssocID="{90C2542E-C04C-4B14-891B-A142AD2BA5E5}" presName="vert1" presStyleCnt="0"/>
      <dgm:spPr/>
    </dgm:pt>
    <dgm:pt modelId="{D6D023B8-0FEE-4C0E-BE3A-6A9F2252D4C2}" type="pres">
      <dgm:prSet presAssocID="{5FC05226-F711-4F1F-8AD4-FA2527536CB5}" presName="thickLine" presStyleLbl="alignNode1" presStyleIdx="2" presStyleCnt="3"/>
      <dgm:spPr/>
    </dgm:pt>
    <dgm:pt modelId="{6D024E89-86CD-40A4-8407-2CFFD9192BB5}" type="pres">
      <dgm:prSet presAssocID="{5FC05226-F711-4F1F-8AD4-FA2527536CB5}" presName="horz1" presStyleCnt="0"/>
      <dgm:spPr/>
    </dgm:pt>
    <dgm:pt modelId="{25AB984B-3D1C-475F-A02D-330FAF59682B}" type="pres">
      <dgm:prSet presAssocID="{5FC05226-F711-4F1F-8AD4-FA2527536CB5}" presName="tx1" presStyleLbl="revTx" presStyleIdx="2" presStyleCnt="3"/>
      <dgm:spPr/>
    </dgm:pt>
    <dgm:pt modelId="{02D26048-6F97-4B3E-B32E-E2CCCFFD49A5}" type="pres">
      <dgm:prSet presAssocID="{5FC05226-F711-4F1F-8AD4-FA2527536CB5}" presName="vert1" presStyleCnt="0"/>
      <dgm:spPr/>
    </dgm:pt>
  </dgm:ptLst>
  <dgm:cxnLst>
    <dgm:cxn modelId="{253EE700-3941-40EA-AE8C-9A6F2A73939E}" type="presOf" srcId="{90C2542E-C04C-4B14-891B-A142AD2BA5E5}" destId="{5E0634BE-2819-4F0B-8321-C1B8143DCEE8}" srcOrd="0" destOrd="0" presId="urn:microsoft.com/office/officeart/2008/layout/LinedList"/>
    <dgm:cxn modelId="{91EB5918-7DB5-4B70-A320-A16D00946FDE}" type="presOf" srcId="{5FC05226-F711-4F1F-8AD4-FA2527536CB5}" destId="{25AB984B-3D1C-475F-A02D-330FAF59682B}" srcOrd="0" destOrd="0" presId="urn:microsoft.com/office/officeart/2008/layout/LinedList"/>
    <dgm:cxn modelId="{E4D6202A-1F6C-4A55-B163-6387EBE44F90}" srcId="{78D293FA-F294-4980-8557-B7096DA7B9FB}" destId="{5FC05226-F711-4F1F-8AD4-FA2527536CB5}" srcOrd="2" destOrd="0" parTransId="{F40ED66E-4F34-496F-B353-9639E04ECB96}" sibTransId="{32578B0E-8D75-44AD-951E-0E920EF63C94}"/>
    <dgm:cxn modelId="{A6619263-F08C-43AB-96F8-07D7AA2BBF1F}" srcId="{78D293FA-F294-4980-8557-B7096DA7B9FB}" destId="{90C2542E-C04C-4B14-891B-A142AD2BA5E5}" srcOrd="1" destOrd="0" parTransId="{8F7BC6FE-02BA-4F06-BF4D-59F307213A66}" sibTransId="{84157399-104A-4DB9-8154-439D51BA0D74}"/>
    <dgm:cxn modelId="{04666D6D-83B9-4636-A977-37DF5A876121}" srcId="{78D293FA-F294-4980-8557-B7096DA7B9FB}" destId="{426E66A5-4256-4B2B-83C4-AE33BE7C5423}" srcOrd="0" destOrd="0" parTransId="{8819F6E4-208C-433E-89BE-869DB3FE30A3}" sibTransId="{7106707D-0866-463D-8637-FD1CAFCEC223}"/>
    <dgm:cxn modelId="{89F5954E-C86C-46C1-AF54-F6B5FEC131D7}" type="presOf" srcId="{78D293FA-F294-4980-8557-B7096DA7B9FB}" destId="{D074A1D9-B169-4290-855B-80AD4588C44B}" srcOrd="0" destOrd="0" presId="urn:microsoft.com/office/officeart/2008/layout/LinedList"/>
    <dgm:cxn modelId="{F9573886-4E22-424C-9CAF-90678F4CAE43}" type="presOf" srcId="{426E66A5-4256-4B2B-83C4-AE33BE7C5423}" destId="{45F2ACB4-538E-4E5F-BEDA-5CB7DFF131CC}" srcOrd="0" destOrd="0" presId="urn:microsoft.com/office/officeart/2008/layout/LinedList"/>
    <dgm:cxn modelId="{C864E126-4972-422F-951B-1BB0ECD30C96}" type="presParOf" srcId="{D074A1D9-B169-4290-855B-80AD4588C44B}" destId="{202F2B49-7E76-4E98-985E-DE1E805A58D5}" srcOrd="0" destOrd="0" presId="urn:microsoft.com/office/officeart/2008/layout/LinedList"/>
    <dgm:cxn modelId="{C1C61594-4691-489A-B9E6-29D99631DD85}" type="presParOf" srcId="{D074A1D9-B169-4290-855B-80AD4588C44B}" destId="{DDDBBDF2-B8B7-4DA2-AD8A-8ECB80D4D514}" srcOrd="1" destOrd="0" presId="urn:microsoft.com/office/officeart/2008/layout/LinedList"/>
    <dgm:cxn modelId="{DC882433-FB59-4A38-AAE1-65680F19F508}" type="presParOf" srcId="{DDDBBDF2-B8B7-4DA2-AD8A-8ECB80D4D514}" destId="{45F2ACB4-538E-4E5F-BEDA-5CB7DFF131CC}" srcOrd="0" destOrd="0" presId="urn:microsoft.com/office/officeart/2008/layout/LinedList"/>
    <dgm:cxn modelId="{8AE124FB-756A-4930-A969-99B2A0B6FBDC}" type="presParOf" srcId="{DDDBBDF2-B8B7-4DA2-AD8A-8ECB80D4D514}" destId="{9661FE06-5329-40BC-B529-2B0CDDBD71D9}" srcOrd="1" destOrd="0" presId="urn:microsoft.com/office/officeart/2008/layout/LinedList"/>
    <dgm:cxn modelId="{FF27FEAB-50AD-461C-92A6-6B7D500EA48C}" type="presParOf" srcId="{D074A1D9-B169-4290-855B-80AD4588C44B}" destId="{FC8B39D3-FDF8-4F7E-B58C-2243C499D122}" srcOrd="2" destOrd="0" presId="urn:microsoft.com/office/officeart/2008/layout/LinedList"/>
    <dgm:cxn modelId="{B42BF637-9B2B-4227-9AC2-2E24E4DEFE52}" type="presParOf" srcId="{D074A1D9-B169-4290-855B-80AD4588C44B}" destId="{2472C280-0F6A-4090-A112-85D7E786EE2E}" srcOrd="3" destOrd="0" presId="urn:microsoft.com/office/officeart/2008/layout/LinedList"/>
    <dgm:cxn modelId="{5439EF5C-16C7-41B3-A7FB-DEE3BE407854}" type="presParOf" srcId="{2472C280-0F6A-4090-A112-85D7E786EE2E}" destId="{5E0634BE-2819-4F0B-8321-C1B8143DCEE8}" srcOrd="0" destOrd="0" presId="urn:microsoft.com/office/officeart/2008/layout/LinedList"/>
    <dgm:cxn modelId="{E39724C8-A39E-4B22-BC5B-1097B862516A}" type="presParOf" srcId="{2472C280-0F6A-4090-A112-85D7E786EE2E}" destId="{623C7961-A227-4DC5-90B8-89372FD5C51B}" srcOrd="1" destOrd="0" presId="urn:microsoft.com/office/officeart/2008/layout/LinedList"/>
    <dgm:cxn modelId="{31BD1018-FA2F-4F31-9084-B5C4B5C1B6CB}" type="presParOf" srcId="{D074A1D9-B169-4290-855B-80AD4588C44B}" destId="{D6D023B8-0FEE-4C0E-BE3A-6A9F2252D4C2}" srcOrd="4" destOrd="0" presId="urn:microsoft.com/office/officeart/2008/layout/LinedList"/>
    <dgm:cxn modelId="{16416C38-30D6-4123-835A-69BD62F2C501}" type="presParOf" srcId="{D074A1D9-B169-4290-855B-80AD4588C44B}" destId="{6D024E89-86CD-40A4-8407-2CFFD9192BB5}" srcOrd="5" destOrd="0" presId="urn:microsoft.com/office/officeart/2008/layout/LinedList"/>
    <dgm:cxn modelId="{4CF066C9-4C32-4667-93FC-BDB11B344968}" type="presParOf" srcId="{6D024E89-86CD-40A4-8407-2CFFD9192BB5}" destId="{25AB984B-3D1C-475F-A02D-330FAF59682B}" srcOrd="0" destOrd="0" presId="urn:microsoft.com/office/officeart/2008/layout/LinedList"/>
    <dgm:cxn modelId="{C2B396EC-6DE9-4427-AFFF-8CF3C372536F}" type="presParOf" srcId="{6D024E89-86CD-40A4-8407-2CFFD9192BB5}" destId="{02D26048-6F97-4B3E-B32E-E2CCCFFD49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EDEF56-5B3A-4F8B-8E77-C825D7FE54A0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0FFA70E6-BE12-4CC6-9788-3B440240906A}">
      <dgm:prSet/>
      <dgm:spPr/>
      <dgm:t>
        <a:bodyPr/>
        <a:lstStyle/>
        <a:p>
          <a:r>
            <a:rPr lang="pl-PL"/>
            <a:t>Innym rodzajem instytucji przed, którymi warto przestrzec są parabanki oraz pożyczki „chwilówki”.</a:t>
          </a:r>
          <a:endParaRPr lang="en-US"/>
        </a:p>
      </dgm:t>
    </dgm:pt>
    <dgm:pt modelId="{65E3ED08-E471-4ADB-BBA4-FB02749D8EE7}" type="parTrans" cxnId="{8BA647E0-E867-4E42-8DAD-CA52F8990786}">
      <dgm:prSet/>
      <dgm:spPr/>
      <dgm:t>
        <a:bodyPr/>
        <a:lstStyle/>
        <a:p>
          <a:endParaRPr lang="en-US"/>
        </a:p>
      </dgm:t>
    </dgm:pt>
    <dgm:pt modelId="{43C27C2C-6386-41D7-B116-F46A2823C7C1}" type="sibTrans" cxnId="{8BA647E0-E867-4E42-8DAD-CA52F8990786}">
      <dgm:prSet/>
      <dgm:spPr/>
      <dgm:t>
        <a:bodyPr/>
        <a:lstStyle/>
        <a:p>
          <a:endParaRPr lang="en-US"/>
        </a:p>
      </dgm:t>
    </dgm:pt>
    <dgm:pt modelId="{F1B5A1FA-3C13-4AA6-9CE9-F66BECED8D15}">
      <dgm:prSet/>
      <dgm:spPr/>
      <dgm:t>
        <a:bodyPr/>
        <a:lstStyle/>
        <a:p>
          <a:r>
            <a:rPr lang="pl-PL"/>
            <a:t>Są one technicznie rzecz biorąc legalne, lecz wysokie oprocentowanie (często pod podszewką ukrytych opłat np. za rozpatrzenie wniosku) powoduje, że dłużnik wpada w „spiralę długów”</a:t>
          </a:r>
          <a:endParaRPr lang="en-US"/>
        </a:p>
      </dgm:t>
    </dgm:pt>
    <dgm:pt modelId="{EE12CFD0-6624-4AA7-B727-96A710C36A1C}" type="parTrans" cxnId="{B78D981C-0CFA-482A-8869-780911111722}">
      <dgm:prSet/>
      <dgm:spPr/>
      <dgm:t>
        <a:bodyPr/>
        <a:lstStyle/>
        <a:p>
          <a:endParaRPr lang="en-US"/>
        </a:p>
      </dgm:t>
    </dgm:pt>
    <dgm:pt modelId="{30DAB2A4-DAEE-4BE6-98B0-FC20343E4949}" type="sibTrans" cxnId="{B78D981C-0CFA-482A-8869-780911111722}">
      <dgm:prSet/>
      <dgm:spPr/>
      <dgm:t>
        <a:bodyPr/>
        <a:lstStyle/>
        <a:p>
          <a:endParaRPr lang="en-US"/>
        </a:p>
      </dgm:t>
    </dgm:pt>
    <dgm:pt modelId="{A0728AAE-1D5B-460B-A538-8CBE2E392B3F}" type="pres">
      <dgm:prSet presAssocID="{DEEDEF56-5B3A-4F8B-8E77-C825D7FE54A0}" presName="vert0" presStyleCnt="0">
        <dgm:presLayoutVars>
          <dgm:dir/>
          <dgm:animOne val="branch"/>
          <dgm:animLvl val="lvl"/>
        </dgm:presLayoutVars>
      </dgm:prSet>
      <dgm:spPr/>
    </dgm:pt>
    <dgm:pt modelId="{7ABA250C-2222-409A-B0B2-274C026C8240}" type="pres">
      <dgm:prSet presAssocID="{0FFA70E6-BE12-4CC6-9788-3B440240906A}" presName="thickLine" presStyleLbl="alignNode1" presStyleIdx="0" presStyleCnt="2"/>
      <dgm:spPr/>
    </dgm:pt>
    <dgm:pt modelId="{B04B4B05-7CCB-41C0-92A2-4F5225810C93}" type="pres">
      <dgm:prSet presAssocID="{0FFA70E6-BE12-4CC6-9788-3B440240906A}" presName="horz1" presStyleCnt="0"/>
      <dgm:spPr/>
    </dgm:pt>
    <dgm:pt modelId="{01A1F39C-9496-41AA-A5C0-175958FC12E8}" type="pres">
      <dgm:prSet presAssocID="{0FFA70E6-BE12-4CC6-9788-3B440240906A}" presName="tx1" presStyleLbl="revTx" presStyleIdx="0" presStyleCnt="2"/>
      <dgm:spPr/>
    </dgm:pt>
    <dgm:pt modelId="{795CF8EC-AC1C-47DD-A35F-E218FA8A212D}" type="pres">
      <dgm:prSet presAssocID="{0FFA70E6-BE12-4CC6-9788-3B440240906A}" presName="vert1" presStyleCnt="0"/>
      <dgm:spPr/>
    </dgm:pt>
    <dgm:pt modelId="{8608156E-E9D4-44B3-992F-6B40CA4E6D22}" type="pres">
      <dgm:prSet presAssocID="{F1B5A1FA-3C13-4AA6-9CE9-F66BECED8D15}" presName="thickLine" presStyleLbl="alignNode1" presStyleIdx="1" presStyleCnt="2"/>
      <dgm:spPr/>
    </dgm:pt>
    <dgm:pt modelId="{F9E7DDB3-42EF-495B-8848-49DC1F680407}" type="pres">
      <dgm:prSet presAssocID="{F1B5A1FA-3C13-4AA6-9CE9-F66BECED8D15}" presName="horz1" presStyleCnt="0"/>
      <dgm:spPr/>
    </dgm:pt>
    <dgm:pt modelId="{A0E763FD-6B96-43E8-A1CE-7790B18190D2}" type="pres">
      <dgm:prSet presAssocID="{F1B5A1FA-3C13-4AA6-9CE9-F66BECED8D15}" presName="tx1" presStyleLbl="revTx" presStyleIdx="1" presStyleCnt="2"/>
      <dgm:spPr/>
    </dgm:pt>
    <dgm:pt modelId="{0502A0A8-ECDE-4BE3-AAC7-084C6B865E11}" type="pres">
      <dgm:prSet presAssocID="{F1B5A1FA-3C13-4AA6-9CE9-F66BECED8D15}" presName="vert1" presStyleCnt="0"/>
      <dgm:spPr/>
    </dgm:pt>
  </dgm:ptLst>
  <dgm:cxnLst>
    <dgm:cxn modelId="{B78D981C-0CFA-482A-8869-780911111722}" srcId="{DEEDEF56-5B3A-4F8B-8E77-C825D7FE54A0}" destId="{F1B5A1FA-3C13-4AA6-9CE9-F66BECED8D15}" srcOrd="1" destOrd="0" parTransId="{EE12CFD0-6624-4AA7-B727-96A710C36A1C}" sibTransId="{30DAB2A4-DAEE-4BE6-98B0-FC20343E4949}"/>
    <dgm:cxn modelId="{A4AF206F-684F-472E-943C-E9E3CBCB4697}" type="presOf" srcId="{F1B5A1FA-3C13-4AA6-9CE9-F66BECED8D15}" destId="{A0E763FD-6B96-43E8-A1CE-7790B18190D2}" srcOrd="0" destOrd="0" presId="urn:microsoft.com/office/officeart/2008/layout/LinedList"/>
    <dgm:cxn modelId="{5147A475-FD77-47B3-84BE-8921B0E7BD7C}" type="presOf" srcId="{DEEDEF56-5B3A-4F8B-8E77-C825D7FE54A0}" destId="{A0728AAE-1D5B-460B-A538-8CBE2E392B3F}" srcOrd="0" destOrd="0" presId="urn:microsoft.com/office/officeart/2008/layout/LinedList"/>
    <dgm:cxn modelId="{21B44894-D168-473A-B786-50403366D3E0}" type="presOf" srcId="{0FFA70E6-BE12-4CC6-9788-3B440240906A}" destId="{01A1F39C-9496-41AA-A5C0-175958FC12E8}" srcOrd="0" destOrd="0" presId="urn:microsoft.com/office/officeart/2008/layout/LinedList"/>
    <dgm:cxn modelId="{8BA647E0-E867-4E42-8DAD-CA52F8990786}" srcId="{DEEDEF56-5B3A-4F8B-8E77-C825D7FE54A0}" destId="{0FFA70E6-BE12-4CC6-9788-3B440240906A}" srcOrd="0" destOrd="0" parTransId="{65E3ED08-E471-4ADB-BBA4-FB02749D8EE7}" sibTransId="{43C27C2C-6386-41D7-B116-F46A2823C7C1}"/>
    <dgm:cxn modelId="{91E73BB2-61ED-40F2-87E1-900A9321BD2A}" type="presParOf" srcId="{A0728AAE-1D5B-460B-A538-8CBE2E392B3F}" destId="{7ABA250C-2222-409A-B0B2-274C026C8240}" srcOrd="0" destOrd="0" presId="urn:microsoft.com/office/officeart/2008/layout/LinedList"/>
    <dgm:cxn modelId="{7455B063-C990-40FE-9D4C-D5ECC97B2584}" type="presParOf" srcId="{A0728AAE-1D5B-460B-A538-8CBE2E392B3F}" destId="{B04B4B05-7CCB-41C0-92A2-4F5225810C93}" srcOrd="1" destOrd="0" presId="urn:microsoft.com/office/officeart/2008/layout/LinedList"/>
    <dgm:cxn modelId="{5800F39D-D878-4130-9919-96FC9ABB9D83}" type="presParOf" srcId="{B04B4B05-7CCB-41C0-92A2-4F5225810C93}" destId="{01A1F39C-9496-41AA-A5C0-175958FC12E8}" srcOrd="0" destOrd="0" presId="urn:microsoft.com/office/officeart/2008/layout/LinedList"/>
    <dgm:cxn modelId="{BCD08235-5751-4FE3-A8A1-E94D39D71344}" type="presParOf" srcId="{B04B4B05-7CCB-41C0-92A2-4F5225810C93}" destId="{795CF8EC-AC1C-47DD-A35F-E218FA8A212D}" srcOrd="1" destOrd="0" presId="urn:microsoft.com/office/officeart/2008/layout/LinedList"/>
    <dgm:cxn modelId="{BD4D5BDC-7031-48AA-AFBA-F4101253B6E0}" type="presParOf" srcId="{A0728AAE-1D5B-460B-A538-8CBE2E392B3F}" destId="{8608156E-E9D4-44B3-992F-6B40CA4E6D22}" srcOrd="2" destOrd="0" presId="urn:microsoft.com/office/officeart/2008/layout/LinedList"/>
    <dgm:cxn modelId="{1B7DAC7C-07C4-4493-B5DC-E54A73D904C8}" type="presParOf" srcId="{A0728AAE-1D5B-460B-A538-8CBE2E392B3F}" destId="{F9E7DDB3-42EF-495B-8848-49DC1F680407}" srcOrd="3" destOrd="0" presId="urn:microsoft.com/office/officeart/2008/layout/LinedList"/>
    <dgm:cxn modelId="{05559A9B-AF6D-4A46-9CF6-B96280A61923}" type="presParOf" srcId="{F9E7DDB3-42EF-495B-8848-49DC1F680407}" destId="{A0E763FD-6B96-43E8-A1CE-7790B18190D2}" srcOrd="0" destOrd="0" presId="urn:microsoft.com/office/officeart/2008/layout/LinedList"/>
    <dgm:cxn modelId="{F63888CF-D3E6-4F43-A83A-7A74DCC46323}" type="presParOf" srcId="{F9E7DDB3-42EF-495B-8848-49DC1F680407}" destId="{0502A0A8-ECDE-4BE3-AAC7-084C6B865E1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14808-032A-4ADA-8177-4950F62484B5}">
      <dsp:nvSpPr>
        <dsp:cNvPr id="0" name=""/>
        <dsp:cNvSpPr/>
      </dsp:nvSpPr>
      <dsp:spPr>
        <a:xfrm>
          <a:off x="1320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99C8BD-2DF3-40E2-997F-CF347B120872}">
      <dsp:nvSpPr>
        <dsp:cNvPr id="0" name=""/>
        <dsp:cNvSpPr/>
      </dsp:nvSpPr>
      <dsp:spPr>
        <a:xfrm>
          <a:off x="516452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/>
            <a:t>Nasza sytuacja finansowa może się pogorszyć nie tylko w przypadku utraty pracy czy choroby, ale także z powodu błędnych decyzji ekonomicznych.</a:t>
          </a:r>
          <a:endParaRPr lang="en-US" sz="2800" kern="1200"/>
        </a:p>
      </dsp:txBody>
      <dsp:txXfrm>
        <a:off x="602678" y="725825"/>
        <a:ext cx="4463730" cy="2771523"/>
      </dsp:txXfrm>
    </dsp:sp>
    <dsp:sp modelId="{13C8077C-5032-4BA2-9054-7BE545B16E8E}">
      <dsp:nvSpPr>
        <dsp:cNvPr id="0" name=""/>
        <dsp:cNvSpPr/>
      </dsp:nvSpPr>
      <dsp:spPr>
        <a:xfrm>
          <a:off x="5667765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E776E-BCF5-4C9B-A2FA-2563A76689EF}">
      <dsp:nvSpPr>
        <dsp:cNvPr id="0" name=""/>
        <dsp:cNvSpPr/>
      </dsp:nvSpPr>
      <dsp:spPr>
        <a:xfrm>
          <a:off x="6182897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/>
            <a:t>Błędne decyzje ekonomiczne, spowodowane często niskim poziomem edukacji finansowej mogą wpłynąć na nasze życie przez bardzo długi czas. </a:t>
          </a:r>
          <a:endParaRPr lang="en-US" sz="2800" kern="1200"/>
        </a:p>
      </dsp:txBody>
      <dsp:txXfrm>
        <a:off x="6269123" y="725825"/>
        <a:ext cx="4463730" cy="27715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41F84-9E0B-4785-BDE5-798C551314C8}">
      <dsp:nvSpPr>
        <dsp:cNvPr id="0" name=""/>
        <dsp:cNvSpPr/>
      </dsp:nvSpPr>
      <dsp:spPr>
        <a:xfrm>
          <a:off x="0" y="363938"/>
          <a:ext cx="6263640" cy="15500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Stosują one wiele sztuczek marketingowych, między innymi oferując pierwszą pożyczkę bez żadnego oprocentowania.</a:t>
          </a:r>
          <a:endParaRPr lang="en-US" sz="2200" kern="1200"/>
        </a:p>
      </dsp:txBody>
      <dsp:txXfrm>
        <a:off x="75666" y="439604"/>
        <a:ext cx="6112308" cy="1398698"/>
      </dsp:txXfrm>
    </dsp:sp>
    <dsp:sp modelId="{756D2B58-C4EC-4032-9568-15397105AFAF}">
      <dsp:nvSpPr>
        <dsp:cNvPr id="0" name=""/>
        <dsp:cNvSpPr/>
      </dsp:nvSpPr>
      <dsp:spPr>
        <a:xfrm>
          <a:off x="0" y="1977328"/>
          <a:ext cx="6263640" cy="155003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Haczyk polega na tym, że większość osób, które weźmie pożyczkę na krótki termin (30 dni) nie będzie w stanie jej oddać w tym terminie, a już druga pożyczka jest bardzo wysoko oprocentowana.</a:t>
          </a:r>
          <a:endParaRPr lang="en-US" sz="2200" kern="1200"/>
        </a:p>
      </dsp:txBody>
      <dsp:txXfrm>
        <a:off x="75666" y="2052994"/>
        <a:ext cx="6112308" cy="1398698"/>
      </dsp:txXfrm>
    </dsp:sp>
    <dsp:sp modelId="{2ABDB1C0-4CB3-41A2-B1AF-5F35A7D1A4D4}">
      <dsp:nvSpPr>
        <dsp:cNvPr id="0" name=""/>
        <dsp:cNvSpPr/>
      </dsp:nvSpPr>
      <dsp:spPr>
        <a:xfrm>
          <a:off x="0" y="3590719"/>
          <a:ext cx="6263640" cy="155003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Typowa chwilówka, może przy pożyczce 7500 PLN naliczyć dodatkowych kosztów 1500 PLN jedynie za 30 dni pożyczki! (przykład)</a:t>
          </a:r>
          <a:endParaRPr lang="en-US" sz="2200" kern="1200"/>
        </a:p>
      </dsp:txBody>
      <dsp:txXfrm>
        <a:off x="75666" y="3666385"/>
        <a:ext cx="6112308" cy="13986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BD189-2A22-4C05-BA8C-E9496EFA2FE4}">
      <dsp:nvSpPr>
        <dsp:cNvPr id="0" name=""/>
        <dsp:cNvSpPr/>
      </dsp:nvSpPr>
      <dsp:spPr>
        <a:xfrm>
          <a:off x="0" y="37943"/>
          <a:ext cx="6263640" cy="2676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Osoba w pętli chwilówek pożycza coraz więcej i nieraz z małego wydatku początkowego np. 400 PLN, po paru miesiącach jest zadłużona na dziesiątki tysięcy PLN i oddaje całe wynagrodzenie na spłaty;</a:t>
          </a:r>
          <a:endParaRPr lang="en-US" sz="2600" kern="1200"/>
        </a:p>
      </dsp:txBody>
      <dsp:txXfrm>
        <a:off x="130678" y="168621"/>
        <a:ext cx="6002284" cy="2415604"/>
      </dsp:txXfrm>
    </dsp:sp>
    <dsp:sp modelId="{14A88593-971D-4D8C-B6BE-3B43189B0FAB}">
      <dsp:nvSpPr>
        <dsp:cNvPr id="0" name=""/>
        <dsp:cNvSpPr/>
      </dsp:nvSpPr>
      <dsp:spPr>
        <a:xfrm>
          <a:off x="0" y="2789784"/>
          <a:ext cx="6263640" cy="2676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Pamiętaj: </a:t>
          </a:r>
          <a:r>
            <a:rPr lang="pl-PL" sz="2600" b="1" kern="1200"/>
            <a:t>„Biorąc chwilówki okradasz samego siebie z przyszłości”</a:t>
          </a:r>
          <a:endParaRPr lang="en-US" sz="2600" kern="1200"/>
        </a:p>
      </dsp:txBody>
      <dsp:txXfrm>
        <a:off x="130678" y="2920462"/>
        <a:ext cx="6002284" cy="2415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D7356-2052-4500-AB6A-C4CF063A26DF}">
      <dsp:nvSpPr>
        <dsp:cNvPr id="0" name=""/>
        <dsp:cNvSpPr/>
      </dsp:nvSpPr>
      <dsp:spPr>
        <a:xfrm>
          <a:off x="0" y="115379"/>
          <a:ext cx="4828172" cy="26731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Brak wiedzy ekonomicznej i lekkomyślność może pogrążyć finansowo nie tylko nas, ale też naszą rodzine, nieraz na całe pokolenia.</a:t>
          </a:r>
          <a:endParaRPr lang="en-US" sz="2600" kern="1200"/>
        </a:p>
      </dsp:txBody>
      <dsp:txXfrm>
        <a:off x="130493" y="245872"/>
        <a:ext cx="4567186" cy="2412171"/>
      </dsp:txXfrm>
    </dsp:sp>
    <dsp:sp modelId="{B9B0B662-4F25-4362-A4BC-C8F71E476768}">
      <dsp:nvSpPr>
        <dsp:cNvPr id="0" name=""/>
        <dsp:cNvSpPr/>
      </dsp:nvSpPr>
      <dsp:spPr>
        <a:xfrm>
          <a:off x="0" y="2863417"/>
          <a:ext cx="4828172" cy="267315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Jedną z najważniejszych zasad jest nie inwestowanie w żadnego rodzaju aktywa, których dogłębnie nie rozumiemy, a także nie posiadamy wiedzy na ich temat. </a:t>
          </a:r>
          <a:endParaRPr lang="en-US" sz="2600" kern="1200"/>
        </a:p>
      </dsp:txBody>
      <dsp:txXfrm>
        <a:off x="130493" y="2993910"/>
        <a:ext cx="4567186" cy="24121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6C048-4359-4653-8791-8872AF4175DD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C6AC3-9195-4E40-8FF6-9A239210C2C8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488D2-D5A2-4736-9015-AD1228E9CDBC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Jedną z najważniejszych zasad przy powierzaniu swoich pieniędzy na inwestycje jest sprawdzenie wiarygodności instytucji.</a:t>
          </a:r>
          <a:endParaRPr lang="en-US" sz="2400" kern="1200"/>
        </a:p>
      </dsp:txBody>
      <dsp:txXfrm>
        <a:off x="1437631" y="531"/>
        <a:ext cx="9077968" cy="1244702"/>
      </dsp:txXfrm>
    </dsp:sp>
    <dsp:sp modelId="{1EA13FDF-B5F2-487F-9E31-BDF77944DAFF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86121-6CE1-4F08-B640-52E33AEBD1C2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66EF5-CBEC-4055-BCA6-5FA8E49698DC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Pierwszym krokiem jest sprawdzenie Listy Ostrzeżeń Publicznych KNF (</a:t>
          </a:r>
          <a:r>
            <a:rPr lang="pl-PL" sz="2400" kern="1200">
              <a:hlinkClick xmlns:r="http://schemas.openxmlformats.org/officeDocument/2006/relationships" r:id="rId5"/>
            </a:rPr>
            <a:t>Lista ostrzeżeń publicznych KNF - Komisja Nadzoru Finansowego</a:t>
          </a:r>
          <a:r>
            <a:rPr lang="pl-PL" sz="2400" kern="1200"/>
            <a:t>).</a:t>
          </a:r>
          <a:endParaRPr lang="en-US" sz="2400" kern="1200"/>
        </a:p>
      </dsp:txBody>
      <dsp:txXfrm>
        <a:off x="1437631" y="1556410"/>
        <a:ext cx="9077968" cy="1244702"/>
      </dsp:txXfrm>
    </dsp:sp>
    <dsp:sp modelId="{A4A229A5-4BBE-4227-A615-0C51622A1773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EC83F-677B-449A-9F23-2DC716F4B50E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C0873-9DD5-482B-B580-6582D953FD61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Nigdy nie wpłacajcie pieniędzy do instytucji z tej listy, gdyż może to grozić ich całkowitą utratą. </a:t>
          </a:r>
          <a:endParaRPr lang="en-US" sz="2400" kern="1200"/>
        </a:p>
      </dsp:txBody>
      <dsp:txXfrm>
        <a:off x="1437631" y="3112289"/>
        <a:ext cx="9077968" cy="12447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08A64-F981-4837-AD78-B578B904FA79}">
      <dsp:nvSpPr>
        <dsp:cNvPr id="0" name=""/>
        <dsp:cNvSpPr/>
      </dsp:nvSpPr>
      <dsp:spPr>
        <a:xfrm>
          <a:off x="0" y="494105"/>
          <a:ext cx="4865268" cy="21745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To że danej instytucji nie ma na liście ostrzeżeń publicznych KNF, nie oznacza, że inwestycja jest bezpieczna.</a:t>
          </a:r>
          <a:endParaRPr lang="en-US" sz="2500" kern="1200"/>
        </a:p>
      </dsp:txBody>
      <dsp:txXfrm>
        <a:off x="106153" y="600258"/>
        <a:ext cx="4652962" cy="1962248"/>
      </dsp:txXfrm>
    </dsp:sp>
    <dsp:sp modelId="{8BE0D099-C6D0-42C8-A72C-B1D60E5C2C4F}">
      <dsp:nvSpPr>
        <dsp:cNvPr id="0" name=""/>
        <dsp:cNvSpPr/>
      </dsp:nvSpPr>
      <dsp:spPr>
        <a:xfrm>
          <a:off x="0" y="2740660"/>
          <a:ext cx="4865268" cy="217455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Musimy zachować ostrożność, gdyż wiele instytucji może na początku działać na małą skalę „poza radarem” i unikać przez pewien okres wpisania na tą listę.</a:t>
          </a:r>
          <a:endParaRPr lang="en-US" sz="2500" kern="1200"/>
        </a:p>
      </dsp:txBody>
      <dsp:txXfrm>
        <a:off x="106153" y="2846813"/>
        <a:ext cx="4652962" cy="19622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D96BE-43EE-450D-B1B5-E225E907108A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5541B7-AA9B-4C31-9FD1-9B4725A9955E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/>
            <a:t>Amber Gold (2009 – 2012) było klasyczną piramidą finansową, którą finansowałą nowych uczestników z wkładów poprzednich.</a:t>
          </a:r>
          <a:endParaRPr lang="en-US" sz="2900" kern="1200"/>
        </a:p>
      </dsp:txBody>
      <dsp:txXfrm>
        <a:off x="0" y="2124"/>
        <a:ext cx="10515600" cy="1449029"/>
      </dsp:txXfrm>
    </dsp:sp>
    <dsp:sp modelId="{408E5817-57F5-42D4-AF43-44AA0953A120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1423D9-1CE5-4867-94A7-80B436713D0E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/>
            <a:t>Jest to zwane jako schemat Ponziego (Carlo Ponzi – to pierwszy twórca piramidy finansowej we współczesnej historii).</a:t>
          </a:r>
          <a:endParaRPr lang="en-US" sz="2900" kern="1200"/>
        </a:p>
      </dsp:txBody>
      <dsp:txXfrm>
        <a:off x="0" y="1451154"/>
        <a:ext cx="10515600" cy="1449029"/>
      </dsp:txXfrm>
    </dsp:sp>
    <dsp:sp modelId="{85B99825-BA21-4B63-B5D1-50CECCFE5B7B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1CBB50-1C57-49F9-A61C-CC69262181E1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/>
            <a:t>Piramidy wydają często dużo pieniędzy na uwiarygodnianie swojego biznesu np.: przez celebrytów lub spektakularne inwestycje (np.: OLT Express linie lotnicze).</a:t>
          </a:r>
          <a:endParaRPr lang="en-US" sz="2900" kern="1200"/>
        </a:p>
      </dsp:txBody>
      <dsp:txXfrm>
        <a:off x="0" y="2900183"/>
        <a:ext cx="10515600" cy="14490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03469-7335-4A16-9E9B-9B4DD021AFE7}">
      <dsp:nvSpPr>
        <dsp:cNvPr id="0" name=""/>
        <dsp:cNvSpPr/>
      </dsp:nvSpPr>
      <dsp:spPr>
        <a:xfrm>
          <a:off x="0" y="375803"/>
          <a:ext cx="6263640" cy="23376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Dzięki zdobytemu zaufaniu od inwestorów, Bernie stworzył piramidę finansową w ramach której zdefraudował blisko 20 miliardów USD od inwestorów prywatnych i instytucjonalnych.</a:t>
          </a:r>
          <a:endParaRPr lang="en-US" sz="2700" kern="1200"/>
        </a:p>
      </dsp:txBody>
      <dsp:txXfrm>
        <a:off x="114115" y="489918"/>
        <a:ext cx="6035410" cy="2109430"/>
      </dsp:txXfrm>
    </dsp:sp>
    <dsp:sp modelId="{725C9D5E-EBA9-4B3B-84E9-53F608FB3D82}">
      <dsp:nvSpPr>
        <dsp:cNvPr id="0" name=""/>
        <dsp:cNvSpPr/>
      </dsp:nvSpPr>
      <dsp:spPr>
        <a:xfrm>
          <a:off x="0" y="2791223"/>
          <a:ext cx="6263640" cy="23376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Jest to przykład, który pokazuje że nawet zaufane osoby, które obiecują nadzwyczajne zyski mogą w praktyce prowadzić działania typu oszustwo lub przeszacowywać swoje możliwości</a:t>
          </a:r>
          <a:endParaRPr lang="en-US" sz="2700" kern="1200"/>
        </a:p>
      </dsp:txBody>
      <dsp:txXfrm>
        <a:off x="114115" y="2905338"/>
        <a:ext cx="6035410" cy="21094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96A12-A94C-4AC6-B338-3F2A77E0D4A4}">
      <dsp:nvSpPr>
        <dsp:cNvPr id="0" name=""/>
        <dsp:cNvSpPr/>
      </dsp:nvSpPr>
      <dsp:spPr>
        <a:xfrm>
          <a:off x="0" y="2687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34DE5-085C-43E2-AAA7-67B9710E018C}">
      <dsp:nvSpPr>
        <dsp:cNvPr id="0" name=""/>
        <dsp:cNvSpPr/>
      </dsp:nvSpPr>
      <dsp:spPr>
        <a:xfrm>
          <a:off x="0" y="2687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Powtarzaj to prawidło jak mantrę.</a:t>
          </a:r>
          <a:endParaRPr lang="en-US" sz="2300" kern="1200"/>
        </a:p>
      </dsp:txBody>
      <dsp:txXfrm>
        <a:off x="0" y="2687"/>
        <a:ext cx="6263640" cy="1833104"/>
      </dsp:txXfrm>
    </dsp:sp>
    <dsp:sp modelId="{5F3E36B0-7A7F-4776-A333-BD3FC2F80108}">
      <dsp:nvSpPr>
        <dsp:cNvPr id="0" name=""/>
        <dsp:cNvSpPr/>
      </dsp:nvSpPr>
      <dsp:spPr>
        <a:xfrm>
          <a:off x="0" y="1835791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64081-6858-4229-A71E-FC08513FBD80}">
      <dsp:nvSpPr>
        <dsp:cNvPr id="0" name=""/>
        <dsp:cNvSpPr/>
      </dsp:nvSpPr>
      <dsp:spPr>
        <a:xfrm>
          <a:off x="0" y="1835791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Jeśli nie znasz się na ekonomii, wybierz bezpieczne aktywa finansowe np.: obligacje rządowe lub pracowniczą kasę oszczędnościową.</a:t>
          </a:r>
          <a:endParaRPr lang="en-US" sz="2300" kern="1200"/>
        </a:p>
      </dsp:txBody>
      <dsp:txXfrm>
        <a:off x="0" y="1835791"/>
        <a:ext cx="6263640" cy="1833104"/>
      </dsp:txXfrm>
    </dsp:sp>
    <dsp:sp modelId="{38BB3222-CCA2-47DA-959E-BFE7041AAA16}">
      <dsp:nvSpPr>
        <dsp:cNvPr id="0" name=""/>
        <dsp:cNvSpPr/>
      </dsp:nvSpPr>
      <dsp:spPr>
        <a:xfrm>
          <a:off x="0" y="3668896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175E1-1AED-483F-8E87-C2C52EE1AF19}">
      <dsp:nvSpPr>
        <dsp:cNvPr id="0" name=""/>
        <dsp:cNvSpPr/>
      </dsp:nvSpPr>
      <dsp:spPr>
        <a:xfrm>
          <a:off x="0" y="3668896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Pamiętaj, że wiele osób straciło majątki swojego życia (np.: Kazimierz Deyna) poprzez błędne decyzje finansowe lub zbytnie zaufanie do innych, co często prowadziło do niewyobrażalnych tragedii. </a:t>
          </a:r>
          <a:endParaRPr lang="en-US" sz="2300" kern="1200" dirty="0"/>
        </a:p>
      </dsp:txBody>
      <dsp:txXfrm>
        <a:off x="0" y="3668896"/>
        <a:ext cx="6263640" cy="18331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F2B49-7E76-4E98-985E-DE1E805A58D5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2ACB4-538E-4E5F-BEDA-5CB7DFF131CC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/>
            <a:t>Na koniec dnia to TY jesteś odpowiedzialny za swoje decyzje finansowe i Ty poniesiesz ich konsekwencje oraz Twoja rodzina.</a:t>
          </a:r>
          <a:endParaRPr lang="en-US" sz="2900" kern="1200"/>
        </a:p>
      </dsp:txBody>
      <dsp:txXfrm>
        <a:off x="0" y="2703"/>
        <a:ext cx="6900512" cy="1843578"/>
      </dsp:txXfrm>
    </dsp:sp>
    <dsp:sp modelId="{FC8B39D3-FDF8-4F7E-B58C-2243C499D122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634BE-2819-4F0B-8321-C1B8143DCEE8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/>
            <a:t>Edukuj się i nie wierz w „złote runo”, majątki tracono już w XVII wieku na „Tulipanomanii” w Holandii, gdzie za cebulki tulipana ludzie nieraz zastawiali kamienice.</a:t>
          </a:r>
          <a:endParaRPr lang="en-US" sz="2900" kern="1200"/>
        </a:p>
      </dsp:txBody>
      <dsp:txXfrm>
        <a:off x="0" y="1846281"/>
        <a:ext cx="6900512" cy="1843578"/>
      </dsp:txXfrm>
    </dsp:sp>
    <dsp:sp modelId="{D6D023B8-0FEE-4C0E-BE3A-6A9F2252D4C2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B984B-3D1C-475F-A02D-330FAF59682B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/>
            <a:t>Chęć szybkiego zarobku jest stara jak świat, lecz naiwność i brak wiedzy, prowadzą nieraz do długów na całe życie. </a:t>
          </a:r>
          <a:endParaRPr lang="en-US" sz="2900" kern="1200"/>
        </a:p>
      </dsp:txBody>
      <dsp:txXfrm>
        <a:off x="0" y="3689859"/>
        <a:ext cx="6900512" cy="18435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A250C-2222-409A-B0B2-274C026C8240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1F39C-9496-41AA-A5C0-175958FC12E8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/>
            <a:t>Innym rodzajem instytucji przed, którymi warto przestrzec są parabanki oraz pożyczki „chwilówki”.</a:t>
          </a:r>
          <a:endParaRPr lang="en-US" sz="3200" kern="1200"/>
        </a:p>
      </dsp:txBody>
      <dsp:txXfrm>
        <a:off x="0" y="0"/>
        <a:ext cx="6900512" cy="2768070"/>
      </dsp:txXfrm>
    </dsp:sp>
    <dsp:sp modelId="{8608156E-E9D4-44B3-992F-6B40CA4E6D22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763FD-6B96-43E8-A1CE-7790B18190D2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/>
            <a:t>Są one technicznie rzecz biorąc legalne, lecz wysokie oprocentowanie (często pod podszewką ukrytych opłat np. za rozpatrzenie wniosku) powoduje, że dłużnik wpada w „spiralę długów”</a:t>
          </a:r>
          <a:endParaRPr lang="en-US" sz="3200" kern="1200"/>
        </a:p>
      </dsp:txBody>
      <dsp:txXfrm>
        <a:off x="0" y="2768070"/>
        <a:ext cx="6900512" cy="2768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B36E96-9850-4775-85AD-97A216DAA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23EBFBE-B329-49C3-9AED-546960781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878C48-E4DC-4468-AFEA-C0A65FBE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4409-E0B7-4266-873D-CFDBC23FBFF8}" type="datetimeFigureOut">
              <a:rPr lang="pl-PL" smtClean="0"/>
              <a:t>01.01.2022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68CED12-267E-4D76-92BB-0CD39427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E881FDB-B726-49A5-8FD0-4125EC5B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75B6-7309-4FCD-BD6E-C8A708A728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94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184D6F-3F33-4A96-A3A9-076DA5121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26082B4-6B36-4E7E-9E09-DFADAC989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D180A78-DB68-4104-9D93-64F7B0BA3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4409-E0B7-4266-873D-CFDBC23FBFF8}" type="datetimeFigureOut">
              <a:rPr lang="pl-PL" smtClean="0"/>
              <a:t>01.01.2022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3E0309-1401-4F62-81F4-CAC7C2A0D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C47ACB-4C48-44B2-9835-8E234D14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75B6-7309-4FCD-BD6E-C8A708A728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225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8D6DAB1-D5FA-4847-A0C9-027A9971A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E002964-0E92-450D-AE80-B86BC2641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882388-D031-4521-B63D-1D6A65FFD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4409-E0B7-4266-873D-CFDBC23FBFF8}" type="datetimeFigureOut">
              <a:rPr lang="pl-PL" smtClean="0"/>
              <a:t>01.01.2022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DA4535B-DB6C-4293-B187-85FFF3980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179A4F-FD83-4834-A4D6-3B0B85AC0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75B6-7309-4FCD-BD6E-C8A708A728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795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1FDB62-281A-4C18-B598-5D999DF0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28E9D2-1A2B-4BE0-A2A1-9F2ABE81D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986E60-A9BB-4F30-9F5C-265C6FB35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4409-E0B7-4266-873D-CFDBC23FBFF8}" type="datetimeFigureOut">
              <a:rPr lang="pl-PL" smtClean="0"/>
              <a:t>01.01.2022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78A8F4-0154-4D58-BFA7-D8E48B32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71EAB8-9000-4729-9F82-A7E84105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75B6-7309-4FCD-BD6E-C8A708A728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63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D71AFB-1AC9-4D06-AFF7-94AA0EDF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D1D6D4-6DAB-4B13-AE96-E4616856F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22ECCC-1855-4354-A991-C7A3C1643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4409-E0B7-4266-873D-CFDBC23FBFF8}" type="datetimeFigureOut">
              <a:rPr lang="pl-PL" smtClean="0"/>
              <a:t>01.01.2022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7B43521-CB42-44EF-A46B-4B2281A2F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6B6E79-AEFF-4F30-BD13-8D6915F2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75B6-7309-4FCD-BD6E-C8A708A728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289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FCED13-82B3-45C5-8BAC-81761DC2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1E43C1-3E1C-4EC7-B517-64B0D64C3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97C81BC-BBA2-4638-A9E5-4276902DC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FEB8C93-4976-4220-8E18-318F0907A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4409-E0B7-4266-873D-CFDBC23FBFF8}" type="datetimeFigureOut">
              <a:rPr lang="pl-PL" smtClean="0"/>
              <a:t>01.01.2022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B3D1084-3AC8-4AE2-9DE7-971BEEB5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AE843C1-405F-470C-AC6D-E75C12A77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75B6-7309-4FCD-BD6E-C8A708A728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101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696CB6-00A0-46C6-B91D-AEEC9939D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9A78093-EB0A-4DFC-AE69-ED7302229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11B1AE9-05EF-4D62-B549-0D983EA10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285F8EF-991D-4613-B361-55F68A2AB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477D81B-CD6C-4D2D-923B-094711439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BC27C31-D0AA-41C8-AD38-E94A8B53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4409-E0B7-4266-873D-CFDBC23FBFF8}" type="datetimeFigureOut">
              <a:rPr lang="pl-PL" smtClean="0"/>
              <a:t>01.01.2022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6DF7D03-868D-4D28-94C8-06C9D3344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30E7A4E-ECCA-4822-BF5A-DEA14F34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75B6-7309-4FCD-BD6E-C8A708A728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877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5B638C-165C-4724-AD62-37BBFDEFE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1581944-7053-41DB-8630-8A0D04C8A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4409-E0B7-4266-873D-CFDBC23FBFF8}" type="datetimeFigureOut">
              <a:rPr lang="pl-PL" smtClean="0"/>
              <a:t>01.01.2022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28C25A0-C32A-42CB-9687-2194AA76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1585F55-8825-4876-B7DF-8DDD3DDEE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75B6-7309-4FCD-BD6E-C8A708A728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42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D22F7FE-8A5E-4AB2-A529-BA5C05E4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4409-E0B7-4266-873D-CFDBC23FBFF8}" type="datetimeFigureOut">
              <a:rPr lang="pl-PL" smtClean="0"/>
              <a:t>01.01.2022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558D4A2-B071-4AEE-AC57-3FC037A84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ABBD12-09F5-40CC-AFD6-99AFD7778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75B6-7309-4FCD-BD6E-C8A708A728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659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B89998-17F0-4FDD-B951-CDF26892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BCAC91-36A8-43D5-BA68-DC3C97810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94AA4F-DB60-450B-8806-0DE18C433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6B91FD1-123C-47AA-B02A-D3443A86F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4409-E0B7-4266-873D-CFDBC23FBFF8}" type="datetimeFigureOut">
              <a:rPr lang="pl-PL" smtClean="0"/>
              <a:t>01.01.2022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5F4A182-F01C-4A1E-B9F8-04D3B6927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42E9024-F35E-48D8-BB8C-0307F875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75B6-7309-4FCD-BD6E-C8A708A728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577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2309E8-A235-4775-B3AB-85A9D6AA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0896FF0-E94E-4F2F-91F0-9B89AF124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B22ACA1-928B-4D9F-B38E-7FC636702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5DCC8E2-E862-4228-9186-D6B3BF12B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4409-E0B7-4266-873D-CFDBC23FBFF8}" type="datetimeFigureOut">
              <a:rPr lang="pl-PL" smtClean="0"/>
              <a:t>01.01.2022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511EBAC-92E3-4E5F-9A01-AB64F0A6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A5352AF-861B-4C2F-8151-17658B0B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75B6-7309-4FCD-BD6E-C8A708A728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421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520AEEF-F970-45EA-8DF5-42F140773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E48486-7215-4F6E-950A-B22C9A638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9C2AAE-E52D-4552-805D-60BE4A22C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D4409-E0B7-4266-873D-CFDBC23FBFF8}" type="datetimeFigureOut">
              <a:rPr lang="pl-PL" smtClean="0"/>
              <a:t>01.01.2022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9D802D-79D9-432D-9D53-316E0EFEF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FFE71A3-459B-4EA3-80C6-C09BEC02A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875B6-7309-4FCD-BD6E-C8A708A728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0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088B73-6FC8-4F60-80A6-1DC95C165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pl-PL" sz="5400"/>
              <a:t>Moduł 6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8D6D2DA-15DA-4978-9DC1-460BABC62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316819"/>
            <a:ext cx="4087305" cy="1581937"/>
          </a:xfrm>
        </p:spPr>
        <p:txBody>
          <a:bodyPr anchor="t">
            <a:normAutofit lnSpcReduction="10000"/>
          </a:bodyPr>
          <a:lstStyle/>
          <a:p>
            <a:pPr algn="l"/>
            <a:endParaRPr lang="pl-PL" sz="2000" dirty="0"/>
          </a:p>
          <a:p>
            <a:pPr algn="l"/>
            <a:r>
              <a:rPr lang="pl-PL" sz="2800" dirty="0"/>
              <a:t>Parabanki – niechlubne historie, które lubią się powtarzać</a:t>
            </a:r>
          </a:p>
          <a:p>
            <a:pPr algn="l"/>
            <a:endParaRPr lang="pl-PL" sz="2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AB0C76D3-DD45-4C55-9027-E408A16E08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 r="-1" b="42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2620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4FBBA84-0817-4C94-8FBC-782B8C1E0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Case study: Bernie Madoff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220484-1B85-44E7-B5EE-AEC54B2DA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endParaRPr lang="pl-PL" dirty="0"/>
          </a:p>
          <a:p>
            <a:r>
              <a:rPr lang="pl-PL" dirty="0"/>
              <a:t>Nawet najbardziej zaufane osoby mogą się okazać oszustami finansowymi.</a:t>
            </a:r>
          </a:p>
          <a:p>
            <a:endParaRPr lang="pl-PL" dirty="0"/>
          </a:p>
          <a:p>
            <a:r>
              <a:rPr lang="pl-PL" dirty="0"/>
              <a:t>Bernie </a:t>
            </a:r>
            <a:r>
              <a:rPr lang="pl-PL" dirty="0" err="1"/>
              <a:t>Madoff</a:t>
            </a:r>
            <a:r>
              <a:rPr lang="pl-PL" dirty="0"/>
              <a:t> (1938 – 2021) był jedną z najbardziej szacowanych osób w biznesie w USA, był współtwórcą i byłym przewodniczącym NASDAQ – drugiego największego parkietu finansowego w USA;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8053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AFDB975-380A-4682-A982-AB86FAB4E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l-PL" sz="6000">
                <a:solidFill>
                  <a:schemeClr val="bg1"/>
                </a:solidFill>
              </a:rPr>
              <a:t>Bernie Madoff c.d.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25B4FB5C-C5D3-406B-8561-F4AE991E0E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41781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9795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21DC0B8-9031-4EEE-A7C2-9628DA396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Na rynku zawsze musisz się liczyć ze stratą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1D5D94-69AE-4400-8ECB-1E1CB8663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endParaRPr lang="pl-PL" dirty="0"/>
          </a:p>
          <a:p>
            <a:r>
              <a:rPr lang="pl-PL" dirty="0"/>
              <a:t>Jeśli nie znasz się na ekonomii oraz rynkach nie ryzykuj  pieniędzy w skomplikowanych inwestycjach. Każda inwestycja łączy się z ryzykiem</a:t>
            </a:r>
          </a:p>
          <a:p>
            <a:endParaRPr lang="pl-PL" dirty="0"/>
          </a:p>
          <a:p>
            <a:r>
              <a:rPr lang="pl-PL" dirty="0"/>
              <a:t>Nawet Nobliści z Ekonomii nie gwarantują zysków. Znana jest sytuacja funduszu znanych ekonomistów </a:t>
            </a:r>
            <a:r>
              <a:rPr lang="pl-PL" dirty="0" err="1"/>
              <a:t>Myrona</a:t>
            </a:r>
            <a:r>
              <a:rPr lang="pl-PL" dirty="0"/>
              <a:t> </a:t>
            </a:r>
            <a:r>
              <a:rPr lang="pl-PL" dirty="0" err="1"/>
              <a:t>Scholesa</a:t>
            </a:r>
            <a:r>
              <a:rPr lang="pl-PL" dirty="0"/>
              <a:t> oraz Roberta </a:t>
            </a:r>
            <a:r>
              <a:rPr lang="pl-PL" dirty="0" err="1"/>
              <a:t>Mertona</a:t>
            </a:r>
            <a:r>
              <a:rPr lang="pl-PL" dirty="0"/>
              <a:t>, który działając na ich unikalnym modelu wyceny stracił tylko w 4 miesiące w 1997 roku blisko 4.6 miliarda USD co było wielkim skandalem </a:t>
            </a:r>
          </a:p>
        </p:txBody>
      </p:sp>
    </p:spTree>
    <p:extLst>
      <p:ext uri="{BB962C8B-B14F-4D97-AF65-F5344CB8AC3E}">
        <p14:creationId xmlns:p14="http://schemas.microsoft.com/office/powerpoint/2010/main" val="3110513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82E7BD9-D667-4049-ADAB-869B9A8CF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l-PL" sz="6000">
                <a:solidFill>
                  <a:schemeClr val="bg1"/>
                </a:solidFill>
              </a:rPr>
              <a:t>Inwestuj tylko w to co rozumiesz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DE24A13-0CFC-4315-9359-06826FAC6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15708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9135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F27AC86-B598-49E0-8A5D-BB8AE0BD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l-PL" sz="3400"/>
              <a:t>Odpowiedzialność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Symbol zastępczy zawartości 2">
            <a:extLst>
              <a:ext uri="{FF2B5EF4-FFF2-40B4-BE49-F238E27FC236}">
                <a16:creationId xmlns:a16="http://schemas.microsoft.com/office/drawing/2014/main" id="{6C67CE88-299D-4095-9CB2-A4AEC7F66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6635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9871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9E721F9-EA18-4E04-AAB7-5E8DDD2C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l-PL" sz="5400"/>
              <a:t>Chwilówki i Parabanki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8613B682-6016-44D5-9DA4-D5F7FAB14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51028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866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327465-1A54-4A6F-AFF5-FAC40DAA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l-PL" sz="6000"/>
              <a:t>Chwilówki i parabanki (2)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84EFE8-C53A-44C4-B289-D1B42CF69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13BFC563-79DD-497B-BCBA-D9A51F29C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449999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1760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9032F0-8FCA-4D86-9684-E2AE315F7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l-PL" sz="6000">
                <a:solidFill>
                  <a:schemeClr val="accent5"/>
                </a:solidFill>
              </a:rPr>
              <a:t>Chwilówki i parabanki (3)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24E87B7B-316F-4602-A657-394AEEE508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043583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0925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F3E52A7-970D-4AAE-BEDE-3BA3E8EA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pl-PL" sz="5400">
                <a:solidFill>
                  <a:srgbClr val="FFFFFF"/>
                </a:solidFill>
              </a:rPr>
              <a:t>Chwilówki i parabanki (4)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11DCD-C4BC-4DA2-A9C4-0C50097C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endParaRPr lang="pl-PL" sz="2200" dirty="0"/>
          </a:p>
          <a:p>
            <a:r>
              <a:rPr lang="pl-PL" sz="2200" dirty="0"/>
              <a:t>Najlepiej nigdy nie korzystaj z ich usług, dlatego warto budować własny fundusz bezpieczeństwa o którym mówiliśmy wcześniej.</a:t>
            </a:r>
          </a:p>
          <a:p>
            <a:endParaRPr lang="pl-PL" sz="2200" dirty="0"/>
          </a:p>
          <a:p>
            <a:r>
              <a:rPr lang="pl-PL" sz="2200" dirty="0"/>
              <a:t>Jeśli jednak jesteś zmuszony wziąć tego typu pożyczkę (np. choroba członka rodziny), rób to tak aby spłacić to jak najszybciej. Nigdy nie korzystaj z chwilówek na cele konsumpcyjne (np.: wyjazdy zagraniczne), gdyż jest to najszybsza droga do spirali długów. </a:t>
            </a:r>
          </a:p>
        </p:txBody>
      </p:sp>
    </p:spTree>
    <p:extLst>
      <p:ext uri="{BB962C8B-B14F-4D97-AF65-F5344CB8AC3E}">
        <p14:creationId xmlns:p14="http://schemas.microsoft.com/office/powerpoint/2010/main" val="2641364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E05B697-C29B-40B0-B4AF-C733BE44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400"/>
              <a:t> Dziękuje za uwagę!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95B892-5876-4C59-A55C-5A6BC96ED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pl-PL" sz="2200"/>
          </a:p>
          <a:p>
            <a:r>
              <a:rPr lang="pl-PL" sz="2200"/>
              <a:t>Zapraszamy do dyskusji i konsultacji!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C58C9E4-B828-44BE-8023-90DF0492C5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8" r="1207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1548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21525CB-39D9-4BAB-B45D-13CB93AC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pl-PL" sz="4000"/>
              <a:t>Skutki decyzji ekonomicznych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375A4CD8-8626-4CED-AF92-FB5D73B96D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173103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635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5C9E55C-DE53-483C-91A4-F2B49D625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pl-PL" sz="4800">
                <a:solidFill>
                  <a:schemeClr val="bg1"/>
                </a:solidFill>
              </a:rPr>
              <a:t>Zagrożenia na rynku finansowym 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82830696-D500-4136-977F-0D9A35648D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360762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9488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411E21-BA1A-4BB5-A17D-D8B498402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pl-PL" dirty="0"/>
              <a:t>Cele oszustów</a:t>
            </a:r>
            <a:endParaRPr lang="pl-PL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67B2-B511-45A7-A521-0D1614E62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endParaRPr lang="pl-PL" sz="2400" dirty="0"/>
          </a:p>
          <a:p>
            <a:pPr marL="0" indent="0">
              <a:buNone/>
            </a:pPr>
            <a:r>
              <a:rPr lang="pl-PL" sz="2400" u="sng" dirty="0"/>
              <a:t>Kto jest głównym celem oszustów finansowych:</a:t>
            </a:r>
          </a:p>
          <a:p>
            <a:r>
              <a:rPr lang="pl-PL" sz="2400" dirty="0"/>
              <a:t>osoby starsze;</a:t>
            </a:r>
          </a:p>
          <a:p>
            <a:r>
              <a:rPr lang="pl-PL" sz="2400" dirty="0"/>
              <a:t>osoby młodsze, które dopiero orientują się w kwestiach ekonomiczno-zawodowych;</a:t>
            </a:r>
          </a:p>
          <a:p>
            <a:r>
              <a:rPr lang="pl-PL" sz="2400" dirty="0"/>
              <a:t>osoby o niskim poziomie wykształcenia;</a:t>
            </a:r>
          </a:p>
          <a:p>
            <a:r>
              <a:rPr lang="pl-PL" sz="2400" dirty="0"/>
              <a:t>imigranci;</a:t>
            </a:r>
          </a:p>
          <a:p>
            <a:r>
              <a:rPr lang="pl-PL" sz="2400" dirty="0"/>
              <a:t>ale de facto każdy może stać się ofiarą oszustów finansowych (często będą to osoby zamożne jak np. sportowcy)</a:t>
            </a:r>
          </a:p>
        </p:txBody>
      </p:sp>
    </p:spTree>
    <p:extLst>
      <p:ext uri="{BB962C8B-B14F-4D97-AF65-F5344CB8AC3E}">
        <p14:creationId xmlns:p14="http://schemas.microsoft.com/office/powerpoint/2010/main" val="227209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2D29690-AA98-4E6F-987B-F58E32C3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83" y="3036944"/>
            <a:ext cx="3197013" cy="2743200"/>
          </a:xfrm>
        </p:spPr>
        <p:txBody>
          <a:bodyPr anchor="t">
            <a:norm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</a:rPr>
              <a:t>Jak rozpoznać oszustwo?</a:t>
            </a:r>
          </a:p>
        </p:txBody>
      </p:sp>
      <p:pic>
        <p:nvPicPr>
          <p:cNvPr id="7" name="Graphic 6" descr="Bezpieczeństwo laptopa">
            <a:extLst>
              <a:ext uri="{FF2B5EF4-FFF2-40B4-BE49-F238E27FC236}">
                <a16:creationId xmlns:a16="http://schemas.microsoft.com/office/drawing/2014/main" id="{93137495-FFF1-445C-B66B-FA43CBC81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271" y="2122544"/>
            <a:ext cx="914400" cy="9144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B22A1D-8896-497D-9274-88619DDBD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719" y="641615"/>
            <a:ext cx="7289799" cy="5533496"/>
          </a:xfrm>
        </p:spPr>
        <p:txBody>
          <a:bodyPr anchor="ctr">
            <a:normAutofit/>
          </a:bodyPr>
          <a:lstStyle/>
          <a:p>
            <a:endParaRPr lang="pl-PL" dirty="0"/>
          </a:p>
          <a:p>
            <a:r>
              <a:rPr lang="pl-PL" dirty="0"/>
              <a:t>Rozpoznanie oszustwa finansowego nie zawsze jest łatwe, ale są często sygnały, które mogą pomóc nam rozpoznać taką sytuację.</a:t>
            </a:r>
          </a:p>
          <a:p>
            <a:endParaRPr lang="pl-PL" dirty="0"/>
          </a:p>
          <a:p>
            <a:r>
              <a:rPr lang="pl-PL" dirty="0"/>
              <a:t>Jedną z podstawowych zasad jest to, że wszelkie inwestycje, które oferują nam zyski wyższe niż rynkowa stopa zwrotu są bardzo ryzykowne i często oferowane przez niewiarygodne instytucje (ciężko zagwarantować wyższy zysk niż ten standardowy, gdyż oznaczało by to unikalną wiedzę).</a:t>
            </a:r>
          </a:p>
        </p:txBody>
      </p:sp>
    </p:spTree>
    <p:extLst>
      <p:ext uri="{BB962C8B-B14F-4D97-AF65-F5344CB8AC3E}">
        <p14:creationId xmlns:p14="http://schemas.microsoft.com/office/powerpoint/2010/main" val="115714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C292A71-9C33-4769-8673-FFC7AD9ED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pl-PL" dirty="0"/>
              <a:t>Lista ostrzeżeń publicznych KNF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8EFA5FB8-0A54-48F3-9A0B-F97A4F6EC8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918555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440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3382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277876BB-132D-4CAB-BC05-D58FEF3C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362456"/>
            <a:ext cx="4576406" cy="5362246"/>
          </a:xfrm>
        </p:spPr>
        <p:txBody>
          <a:bodyPr anchor="t">
            <a:normAutofit/>
          </a:bodyPr>
          <a:lstStyle/>
          <a:p>
            <a:r>
              <a:rPr lang="pl-PL" sz="4800"/>
              <a:t>Lista ostrzeżeń publicznych KNF c.d.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73E2575-93BA-49BD-A0BB-EBD45F738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0800" y="1141470"/>
            <a:ext cx="4413319" cy="0"/>
          </a:xfrm>
          <a:prstGeom prst="line">
            <a:avLst/>
          </a:prstGeom>
          <a:ln w="508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01E25B5B-1CDB-4957-BF24-1FDFA98AC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7890" y="1146775"/>
            <a:ext cx="5079782" cy="5577926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7F0FC6E-2E23-461A-A082-8DDF43E3D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363570" y="1153006"/>
            <a:ext cx="5065451" cy="0"/>
          </a:xfrm>
          <a:prstGeom prst="line">
            <a:avLst/>
          </a:prstGeom>
          <a:ln w="254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0A15ABB-9EB9-46B7-A203-B3D44559B2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268960"/>
              </p:ext>
            </p:extLst>
          </p:nvPr>
        </p:nvGraphicFramePr>
        <p:xfrm>
          <a:off x="5456677" y="1225176"/>
          <a:ext cx="4865268" cy="540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271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1A5A7D3F-7838-4DEB-B300-B3FE929A5B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1DACEA3-2FCA-43C1-B096-9D269AAE9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/>
              <a:t>Case-Studies: Amber Gold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238A253E-BF90-4AE0-A208-8E75727E96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3966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322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C92CE3-13B3-4E78-8901-E4DA2327E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277333" cy="1325563"/>
          </a:xfrm>
        </p:spPr>
        <p:txBody>
          <a:bodyPr>
            <a:normAutofit/>
          </a:bodyPr>
          <a:lstStyle/>
          <a:p>
            <a:r>
              <a:rPr lang="pl-PL" dirty="0"/>
              <a:t>Zadanie (15 minut)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7C0D02-C920-41F1-B90B-1C34594D5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272888" cy="3181684"/>
          </a:xfrm>
        </p:spPr>
        <p:txBody>
          <a:bodyPr anchor="t">
            <a:normAutofit/>
          </a:bodyPr>
          <a:lstStyle/>
          <a:p>
            <a:endParaRPr lang="pl-PL" sz="1800" dirty="0"/>
          </a:p>
          <a:p>
            <a:r>
              <a:rPr lang="pl-PL" sz="1800" dirty="0"/>
              <a:t>Podzielcie się na grupy (po 4-5 osób).</a:t>
            </a:r>
          </a:p>
          <a:p>
            <a:endParaRPr lang="pl-PL" sz="1800" dirty="0"/>
          </a:p>
          <a:p>
            <a:r>
              <a:rPr lang="pl-PL" sz="1800" dirty="0"/>
              <a:t>Każda grupa przygotuje min. 5 podpunktów na pytanie: jakie sygnały mogłyby spowodować, że jest ryzyko że dana inwestycja finansową jest piramidą?</a:t>
            </a:r>
          </a:p>
          <a:p>
            <a:endParaRPr lang="pl-PL" sz="1800" dirty="0"/>
          </a:p>
          <a:p>
            <a:r>
              <a:rPr lang="pl-PL" sz="1800" dirty="0"/>
              <a:t>Następnie dyskusja 15 minut </a:t>
            </a:r>
          </a:p>
        </p:txBody>
      </p:sp>
      <p:sp>
        <p:nvSpPr>
          <p:cNvPr id="10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30B6AC-E6AB-45E4-A303-C8DE90EB2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3318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Użytkownicy">
            <a:extLst>
              <a:ext uri="{FF2B5EF4-FFF2-40B4-BE49-F238E27FC236}">
                <a16:creationId xmlns:a16="http://schemas.microsoft.com/office/drawing/2014/main" id="{5AA7B736-74E0-434D-988F-2FA80304E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4800" y="1957050"/>
            <a:ext cx="3945463" cy="394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71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1031</Words>
  <Application>Microsoft Office PowerPoint</Application>
  <PresentationFormat>Panoramiczny</PresentationFormat>
  <Paragraphs>79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Motyw pakietu Office</vt:lpstr>
      <vt:lpstr>Moduł 6</vt:lpstr>
      <vt:lpstr>Skutki decyzji ekonomicznych</vt:lpstr>
      <vt:lpstr>Zagrożenia na rynku finansowym </vt:lpstr>
      <vt:lpstr>Cele oszustów</vt:lpstr>
      <vt:lpstr>Jak rozpoznać oszustwo?</vt:lpstr>
      <vt:lpstr>Lista ostrzeżeń publicznych KNF</vt:lpstr>
      <vt:lpstr>Lista ostrzeżeń publicznych KNF c.d.</vt:lpstr>
      <vt:lpstr>Case-Studies: Amber Gold</vt:lpstr>
      <vt:lpstr>Zadanie (15 minut)</vt:lpstr>
      <vt:lpstr>Case study: Bernie Madoff</vt:lpstr>
      <vt:lpstr>Bernie Madoff c.d.</vt:lpstr>
      <vt:lpstr>Na rynku zawsze musisz się liczyć ze stratą</vt:lpstr>
      <vt:lpstr>Inwestuj tylko w to co rozumiesz</vt:lpstr>
      <vt:lpstr>Odpowiedzialność</vt:lpstr>
      <vt:lpstr>Chwilówki i Parabanki</vt:lpstr>
      <vt:lpstr>Chwilówki i parabanki (2)</vt:lpstr>
      <vt:lpstr>Chwilówki i parabanki (3)</vt:lpstr>
      <vt:lpstr>Chwilówki i parabanki (4)</vt:lpstr>
      <vt:lpstr> Dziękuje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Moduł 6</dc:title>
  <dc:creator>Wojciech Duranowski</dc:creator>
  <cp:lastModifiedBy>Wojciech Duranowski</cp:lastModifiedBy>
  <cp:revision>8</cp:revision>
  <dcterms:created xsi:type="dcterms:W3CDTF">2022-01-01T21:48:49Z</dcterms:created>
  <dcterms:modified xsi:type="dcterms:W3CDTF">2022-01-01T23:17:30Z</dcterms:modified>
</cp:coreProperties>
</file>