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59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iCjupS7BtwM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iCjupS7Btw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5AFEA-0E89-40EF-8F4D-7E4918599F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9F44D90-8EE8-4D36-93B7-4DD07F67DFFA}">
      <dgm:prSet/>
      <dgm:spPr/>
      <dgm:t>
        <a:bodyPr/>
        <a:lstStyle/>
        <a:p>
          <a:r>
            <a:rPr lang="pl-PL"/>
            <a:t>Dobrą praktyką jest posiadanie tzw. funduszu bezpieczeństwa;</a:t>
          </a:r>
          <a:endParaRPr lang="en-US"/>
        </a:p>
      </dgm:t>
    </dgm:pt>
    <dgm:pt modelId="{E3F2BF01-12B4-471E-8B2E-5939A516DBE8}" type="parTrans" cxnId="{6F00A1DF-33BF-46E8-B48C-9B6F5142A300}">
      <dgm:prSet/>
      <dgm:spPr/>
      <dgm:t>
        <a:bodyPr/>
        <a:lstStyle/>
        <a:p>
          <a:endParaRPr lang="en-US"/>
        </a:p>
      </dgm:t>
    </dgm:pt>
    <dgm:pt modelId="{A6E51269-AE80-477A-880C-ADADB3B53FE6}" type="sibTrans" cxnId="{6F00A1DF-33BF-46E8-B48C-9B6F5142A300}">
      <dgm:prSet/>
      <dgm:spPr/>
      <dgm:t>
        <a:bodyPr/>
        <a:lstStyle/>
        <a:p>
          <a:endParaRPr lang="en-US"/>
        </a:p>
      </dgm:t>
    </dgm:pt>
    <dgm:pt modelId="{53D8AE8B-BE3D-40DD-A34D-02038ACC2DCA}">
      <dgm:prSet/>
      <dgm:spPr/>
      <dgm:t>
        <a:bodyPr/>
        <a:lstStyle/>
        <a:p>
          <a:r>
            <a:rPr lang="pl-PL"/>
            <a:t>Jest to kwota pieniędzy, którą uzbieraliśmy i pozwala nam przetrwać okres trudności (np.: utrata pracy lub bezrobocie);</a:t>
          </a:r>
          <a:endParaRPr lang="en-US"/>
        </a:p>
      </dgm:t>
    </dgm:pt>
    <dgm:pt modelId="{F896B7AB-796E-4FF8-AF9B-D9C18BB6E0EB}" type="parTrans" cxnId="{3A82CC4B-0B90-46DF-8DC1-0BD76A044413}">
      <dgm:prSet/>
      <dgm:spPr/>
      <dgm:t>
        <a:bodyPr/>
        <a:lstStyle/>
        <a:p>
          <a:endParaRPr lang="en-US"/>
        </a:p>
      </dgm:t>
    </dgm:pt>
    <dgm:pt modelId="{4C1AC1B7-2028-4122-B716-D6482C636C31}" type="sibTrans" cxnId="{3A82CC4B-0B90-46DF-8DC1-0BD76A044413}">
      <dgm:prSet/>
      <dgm:spPr/>
      <dgm:t>
        <a:bodyPr/>
        <a:lstStyle/>
        <a:p>
          <a:endParaRPr lang="en-US"/>
        </a:p>
      </dgm:t>
    </dgm:pt>
    <dgm:pt modelId="{403D21BF-0A9B-4F1B-ACF8-856E2AE9A21F}">
      <dgm:prSet/>
      <dgm:spPr/>
      <dgm:t>
        <a:bodyPr/>
        <a:lstStyle/>
        <a:p>
          <a:r>
            <a:rPr lang="pl-PL"/>
            <a:t>Idealnie, gdybyśmy mogli przeżyć z tego funduszu min.  6 miesięcy w trakcie utraty pracy.</a:t>
          </a:r>
          <a:endParaRPr lang="en-US"/>
        </a:p>
      </dgm:t>
    </dgm:pt>
    <dgm:pt modelId="{EDE77249-06CA-41DA-968D-E923CA519E9E}" type="parTrans" cxnId="{1ECA072C-30C7-4BE5-88A8-B98856ACDD4A}">
      <dgm:prSet/>
      <dgm:spPr/>
      <dgm:t>
        <a:bodyPr/>
        <a:lstStyle/>
        <a:p>
          <a:endParaRPr lang="en-US"/>
        </a:p>
      </dgm:t>
    </dgm:pt>
    <dgm:pt modelId="{F09BF91A-AE43-4293-9AF2-B68DC432AC87}" type="sibTrans" cxnId="{1ECA072C-30C7-4BE5-88A8-B98856ACDD4A}">
      <dgm:prSet/>
      <dgm:spPr/>
      <dgm:t>
        <a:bodyPr/>
        <a:lstStyle/>
        <a:p>
          <a:endParaRPr lang="en-US"/>
        </a:p>
      </dgm:t>
    </dgm:pt>
    <dgm:pt modelId="{33ACF5DC-10EB-4431-B506-C14205DFF411}" type="pres">
      <dgm:prSet presAssocID="{B165AFEA-0E89-40EF-8F4D-7E4918599F0E}" presName="linear" presStyleCnt="0">
        <dgm:presLayoutVars>
          <dgm:animLvl val="lvl"/>
          <dgm:resizeHandles val="exact"/>
        </dgm:presLayoutVars>
      </dgm:prSet>
      <dgm:spPr/>
    </dgm:pt>
    <dgm:pt modelId="{390C9794-7919-41E9-9AC0-475423D83C50}" type="pres">
      <dgm:prSet presAssocID="{89F44D90-8EE8-4D36-93B7-4DD07F67DFF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C5B1E9D-9CB7-4403-BF8F-BF02AD73820F}" type="pres">
      <dgm:prSet presAssocID="{A6E51269-AE80-477A-880C-ADADB3B53FE6}" presName="spacer" presStyleCnt="0"/>
      <dgm:spPr/>
    </dgm:pt>
    <dgm:pt modelId="{54347567-9107-4898-9F97-2A0847ACEB37}" type="pres">
      <dgm:prSet presAssocID="{53D8AE8B-BE3D-40DD-A34D-02038ACC2DC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7A5031-0261-402D-8D6C-09C7580BA6D9}" type="pres">
      <dgm:prSet presAssocID="{4C1AC1B7-2028-4122-B716-D6482C636C31}" presName="spacer" presStyleCnt="0"/>
      <dgm:spPr/>
    </dgm:pt>
    <dgm:pt modelId="{5FE773E4-5187-485D-A6D7-3D6D8CBF6207}" type="pres">
      <dgm:prSet presAssocID="{403D21BF-0A9B-4F1B-ACF8-856E2AE9A21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ECA072C-30C7-4BE5-88A8-B98856ACDD4A}" srcId="{B165AFEA-0E89-40EF-8F4D-7E4918599F0E}" destId="{403D21BF-0A9B-4F1B-ACF8-856E2AE9A21F}" srcOrd="2" destOrd="0" parTransId="{EDE77249-06CA-41DA-968D-E923CA519E9E}" sibTransId="{F09BF91A-AE43-4293-9AF2-B68DC432AC87}"/>
    <dgm:cxn modelId="{529EC342-5E60-4A59-83A6-C3F8DBF11882}" type="presOf" srcId="{53D8AE8B-BE3D-40DD-A34D-02038ACC2DCA}" destId="{54347567-9107-4898-9F97-2A0847ACEB37}" srcOrd="0" destOrd="0" presId="urn:microsoft.com/office/officeart/2005/8/layout/vList2"/>
    <dgm:cxn modelId="{3A82CC4B-0B90-46DF-8DC1-0BD76A044413}" srcId="{B165AFEA-0E89-40EF-8F4D-7E4918599F0E}" destId="{53D8AE8B-BE3D-40DD-A34D-02038ACC2DCA}" srcOrd="1" destOrd="0" parTransId="{F896B7AB-796E-4FF8-AF9B-D9C18BB6E0EB}" sibTransId="{4C1AC1B7-2028-4122-B716-D6482C636C31}"/>
    <dgm:cxn modelId="{BB98A859-EE01-47AF-AD2A-4AC12E8A6E5B}" type="presOf" srcId="{B165AFEA-0E89-40EF-8F4D-7E4918599F0E}" destId="{33ACF5DC-10EB-4431-B506-C14205DFF411}" srcOrd="0" destOrd="0" presId="urn:microsoft.com/office/officeart/2005/8/layout/vList2"/>
    <dgm:cxn modelId="{F7CDA85A-D308-4738-9AED-029C1772D2C9}" type="presOf" srcId="{403D21BF-0A9B-4F1B-ACF8-856E2AE9A21F}" destId="{5FE773E4-5187-485D-A6D7-3D6D8CBF6207}" srcOrd="0" destOrd="0" presId="urn:microsoft.com/office/officeart/2005/8/layout/vList2"/>
    <dgm:cxn modelId="{F8BD59D2-6065-4002-8CE7-D7EBFDDE0B74}" type="presOf" srcId="{89F44D90-8EE8-4D36-93B7-4DD07F67DFFA}" destId="{390C9794-7919-41E9-9AC0-475423D83C50}" srcOrd="0" destOrd="0" presId="urn:microsoft.com/office/officeart/2005/8/layout/vList2"/>
    <dgm:cxn modelId="{6F00A1DF-33BF-46E8-B48C-9B6F5142A300}" srcId="{B165AFEA-0E89-40EF-8F4D-7E4918599F0E}" destId="{89F44D90-8EE8-4D36-93B7-4DD07F67DFFA}" srcOrd="0" destOrd="0" parTransId="{E3F2BF01-12B4-471E-8B2E-5939A516DBE8}" sibTransId="{A6E51269-AE80-477A-880C-ADADB3B53FE6}"/>
    <dgm:cxn modelId="{0B56CDBE-9B5A-4608-8CBC-3D13CA380C97}" type="presParOf" srcId="{33ACF5DC-10EB-4431-B506-C14205DFF411}" destId="{390C9794-7919-41E9-9AC0-475423D83C50}" srcOrd="0" destOrd="0" presId="urn:microsoft.com/office/officeart/2005/8/layout/vList2"/>
    <dgm:cxn modelId="{8CF390ED-CDB3-452D-8107-4ADCF42B89C5}" type="presParOf" srcId="{33ACF5DC-10EB-4431-B506-C14205DFF411}" destId="{FC5B1E9D-9CB7-4403-BF8F-BF02AD73820F}" srcOrd="1" destOrd="0" presId="urn:microsoft.com/office/officeart/2005/8/layout/vList2"/>
    <dgm:cxn modelId="{401AA6D4-5251-40FF-9321-03D5F0435643}" type="presParOf" srcId="{33ACF5DC-10EB-4431-B506-C14205DFF411}" destId="{54347567-9107-4898-9F97-2A0847ACEB37}" srcOrd="2" destOrd="0" presId="urn:microsoft.com/office/officeart/2005/8/layout/vList2"/>
    <dgm:cxn modelId="{A22F24FE-EB49-4E2A-87A0-58923A4A496D}" type="presParOf" srcId="{33ACF5DC-10EB-4431-B506-C14205DFF411}" destId="{497A5031-0261-402D-8D6C-09C7580BA6D9}" srcOrd="3" destOrd="0" presId="urn:microsoft.com/office/officeart/2005/8/layout/vList2"/>
    <dgm:cxn modelId="{49ED982B-BCA7-4898-A254-7D4349BFDCD7}" type="presParOf" srcId="{33ACF5DC-10EB-4431-B506-C14205DFF411}" destId="{5FE773E4-5187-485D-A6D7-3D6D8CBF620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1A032A-A9BA-4259-AAA3-DF5AC4DE7D0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4C1C90-4F34-459C-909E-354CF2450D4C}">
      <dgm:prSet/>
      <dgm:spPr/>
      <dgm:t>
        <a:bodyPr/>
        <a:lstStyle/>
        <a:p>
          <a:r>
            <a:rPr lang="pl-PL"/>
            <a:t>Ciekawym rozwiązaniem wskazywanym przez trenerów finansowych (np.: Bodo Schaffera) jest niewielki fundusz gotówkowy noszony przy sobie;</a:t>
          </a:r>
          <a:endParaRPr lang="en-US"/>
        </a:p>
      </dgm:t>
    </dgm:pt>
    <dgm:pt modelId="{3FCE2E69-EC44-4C0A-B27F-43DA62CE1CDD}" type="parTrans" cxnId="{9BCB0DC8-FB50-4DC8-9DCA-5952B89BE460}">
      <dgm:prSet/>
      <dgm:spPr/>
      <dgm:t>
        <a:bodyPr/>
        <a:lstStyle/>
        <a:p>
          <a:endParaRPr lang="en-US"/>
        </a:p>
      </dgm:t>
    </dgm:pt>
    <dgm:pt modelId="{E7DA0453-22B0-4187-A15F-E4FB0D964D48}" type="sibTrans" cxnId="{9BCB0DC8-FB50-4DC8-9DCA-5952B89BE460}">
      <dgm:prSet/>
      <dgm:spPr/>
      <dgm:t>
        <a:bodyPr/>
        <a:lstStyle/>
        <a:p>
          <a:endParaRPr lang="en-US"/>
        </a:p>
      </dgm:t>
    </dgm:pt>
    <dgm:pt modelId="{BF1B11AC-0108-45BD-A9BF-104CF5679DCD}">
      <dgm:prSet/>
      <dgm:spPr/>
      <dgm:t>
        <a:bodyPr/>
        <a:lstStyle/>
        <a:p>
          <a:r>
            <a:rPr lang="pl-PL"/>
            <a:t>Posiadanie przy sobie stałej porcji gotówki (np. 1000 PLN) uczy nas oszczędności i kontroli nad własnymi wydatkami (ustalamy, że jest to kwota nienaruszalna);</a:t>
          </a:r>
          <a:endParaRPr lang="en-US"/>
        </a:p>
      </dgm:t>
    </dgm:pt>
    <dgm:pt modelId="{1DB4E5A2-BA0F-4985-A6E0-3D7CBC5D70EF}" type="parTrans" cxnId="{17F32778-92C6-4FB6-9EAB-0CE68889DA75}">
      <dgm:prSet/>
      <dgm:spPr/>
      <dgm:t>
        <a:bodyPr/>
        <a:lstStyle/>
        <a:p>
          <a:endParaRPr lang="en-US"/>
        </a:p>
      </dgm:t>
    </dgm:pt>
    <dgm:pt modelId="{AD3BCAFF-2217-48BA-A60F-C824CCE8EA33}" type="sibTrans" cxnId="{17F32778-92C6-4FB6-9EAB-0CE68889DA75}">
      <dgm:prSet/>
      <dgm:spPr/>
      <dgm:t>
        <a:bodyPr/>
        <a:lstStyle/>
        <a:p>
          <a:endParaRPr lang="en-US"/>
        </a:p>
      </dgm:t>
    </dgm:pt>
    <dgm:pt modelId="{0804D53F-55B6-460B-BFB1-506BA7CEF536}">
      <dgm:prSet/>
      <dgm:spPr/>
      <dgm:t>
        <a:bodyPr/>
        <a:lstStyle/>
        <a:p>
          <a:r>
            <a:rPr lang="pl-PL"/>
            <a:t>Wykorzystanie gotówki w stosunku do karty kredytowej pozwoli nam często łatwiej „dostrzec” nasze wydatki;</a:t>
          </a:r>
          <a:endParaRPr lang="en-US"/>
        </a:p>
      </dgm:t>
    </dgm:pt>
    <dgm:pt modelId="{E4355790-A25C-4421-A04A-A0216355C211}" type="parTrans" cxnId="{F745A74F-0EFB-48A7-85F7-5CD99306B207}">
      <dgm:prSet/>
      <dgm:spPr/>
      <dgm:t>
        <a:bodyPr/>
        <a:lstStyle/>
        <a:p>
          <a:endParaRPr lang="en-US"/>
        </a:p>
      </dgm:t>
    </dgm:pt>
    <dgm:pt modelId="{41520BA3-DF60-4D9F-A6B0-F00BF41ED4BF}" type="sibTrans" cxnId="{F745A74F-0EFB-48A7-85F7-5CD99306B207}">
      <dgm:prSet/>
      <dgm:spPr/>
      <dgm:t>
        <a:bodyPr/>
        <a:lstStyle/>
        <a:p>
          <a:endParaRPr lang="en-US"/>
        </a:p>
      </dgm:t>
    </dgm:pt>
    <dgm:pt modelId="{5C97F118-AE58-4BFD-90FC-54764ECE7EC4}" type="pres">
      <dgm:prSet presAssocID="{651A032A-A9BA-4259-AAA3-DF5AC4DE7D08}" presName="vert0" presStyleCnt="0">
        <dgm:presLayoutVars>
          <dgm:dir/>
          <dgm:animOne val="branch"/>
          <dgm:animLvl val="lvl"/>
        </dgm:presLayoutVars>
      </dgm:prSet>
      <dgm:spPr/>
    </dgm:pt>
    <dgm:pt modelId="{DF57E489-86EE-4A5A-85A5-373C199BDDB3}" type="pres">
      <dgm:prSet presAssocID="{C94C1C90-4F34-459C-909E-354CF2450D4C}" presName="thickLine" presStyleLbl="alignNode1" presStyleIdx="0" presStyleCnt="3"/>
      <dgm:spPr/>
    </dgm:pt>
    <dgm:pt modelId="{B014A2F2-DA71-44DF-A760-4BD1374CBFF7}" type="pres">
      <dgm:prSet presAssocID="{C94C1C90-4F34-459C-909E-354CF2450D4C}" presName="horz1" presStyleCnt="0"/>
      <dgm:spPr/>
    </dgm:pt>
    <dgm:pt modelId="{40C58AF7-059A-49F4-AB7F-BB0250106C42}" type="pres">
      <dgm:prSet presAssocID="{C94C1C90-4F34-459C-909E-354CF2450D4C}" presName="tx1" presStyleLbl="revTx" presStyleIdx="0" presStyleCnt="3"/>
      <dgm:spPr/>
    </dgm:pt>
    <dgm:pt modelId="{CDB5217C-4409-4ED2-960C-4FC7351AA204}" type="pres">
      <dgm:prSet presAssocID="{C94C1C90-4F34-459C-909E-354CF2450D4C}" presName="vert1" presStyleCnt="0"/>
      <dgm:spPr/>
    </dgm:pt>
    <dgm:pt modelId="{EECA677C-DF61-45F1-8F6E-240530DD782C}" type="pres">
      <dgm:prSet presAssocID="{BF1B11AC-0108-45BD-A9BF-104CF5679DCD}" presName="thickLine" presStyleLbl="alignNode1" presStyleIdx="1" presStyleCnt="3"/>
      <dgm:spPr/>
    </dgm:pt>
    <dgm:pt modelId="{326DFD9C-AFB6-47F7-8E57-58996F701AE0}" type="pres">
      <dgm:prSet presAssocID="{BF1B11AC-0108-45BD-A9BF-104CF5679DCD}" presName="horz1" presStyleCnt="0"/>
      <dgm:spPr/>
    </dgm:pt>
    <dgm:pt modelId="{A5A9A550-B00C-41E0-B3ED-5C70F7B1581E}" type="pres">
      <dgm:prSet presAssocID="{BF1B11AC-0108-45BD-A9BF-104CF5679DCD}" presName="tx1" presStyleLbl="revTx" presStyleIdx="1" presStyleCnt="3"/>
      <dgm:spPr/>
    </dgm:pt>
    <dgm:pt modelId="{953C1637-A376-4E74-BEA2-14ACF9CD77B3}" type="pres">
      <dgm:prSet presAssocID="{BF1B11AC-0108-45BD-A9BF-104CF5679DCD}" presName="vert1" presStyleCnt="0"/>
      <dgm:spPr/>
    </dgm:pt>
    <dgm:pt modelId="{D0D1047C-2D22-4686-92EF-6651FE5FEE8A}" type="pres">
      <dgm:prSet presAssocID="{0804D53F-55B6-460B-BFB1-506BA7CEF536}" presName="thickLine" presStyleLbl="alignNode1" presStyleIdx="2" presStyleCnt="3"/>
      <dgm:spPr/>
    </dgm:pt>
    <dgm:pt modelId="{28B521F3-1542-411F-8D87-DF9AC722040D}" type="pres">
      <dgm:prSet presAssocID="{0804D53F-55B6-460B-BFB1-506BA7CEF536}" presName="horz1" presStyleCnt="0"/>
      <dgm:spPr/>
    </dgm:pt>
    <dgm:pt modelId="{B7F07238-6D7D-4E79-9600-0FE66F8B4F1B}" type="pres">
      <dgm:prSet presAssocID="{0804D53F-55B6-460B-BFB1-506BA7CEF536}" presName="tx1" presStyleLbl="revTx" presStyleIdx="2" presStyleCnt="3"/>
      <dgm:spPr/>
    </dgm:pt>
    <dgm:pt modelId="{A119944C-D8F7-4D10-B6FF-F2B9DE40705F}" type="pres">
      <dgm:prSet presAssocID="{0804D53F-55B6-460B-BFB1-506BA7CEF536}" presName="vert1" presStyleCnt="0"/>
      <dgm:spPr/>
    </dgm:pt>
  </dgm:ptLst>
  <dgm:cxnLst>
    <dgm:cxn modelId="{81E33F18-39F5-4124-9658-315F2CE7601B}" type="presOf" srcId="{0804D53F-55B6-460B-BFB1-506BA7CEF536}" destId="{B7F07238-6D7D-4E79-9600-0FE66F8B4F1B}" srcOrd="0" destOrd="0" presId="urn:microsoft.com/office/officeart/2008/layout/LinedList"/>
    <dgm:cxn modelId="{0E51CA4E-2864-48C0-96FF-942BE2DD79DB}" type="presOf" srcId="{BF1B11AC-0108-45BD-A9BF-104CF5679DCD}" destId="{A5A9A550-B00C-41E0-B3ED-5C70F7B1581E}" srcOrd="0" destOrd="0" presId="urn:microsoft.com/office/officeart/2008/layout/LinedList"/>
    <dgm:cxn modelId="{F745A74F-0EFB-48A7-85F7-5CD99306B207}" srcId="{651A032A-A9BA-4259-AAA3-DF5AC4DE7D08}" destId="{0804D53F-55B6-460B-BFB1-506BA7CEF536}" srcOrd="2" destOrd="0" parTransId="{E4355790-A25C-4421-A04A-A0216355C211}" sibTransId="{41520BA3-DF60-4D9F-A6B0-F00BF41ED4BF}"/>
    <dgm:cxn modelId="{17F32778-92C6-4FB6-9EAB-0CE68889DA75}" srcId="{651A032A-A9BA-4259-AAA3-DF5AC4DE7D08}" destId="{BF1B11AC-0108-45BD-A9BF-104CF5679DCD}" srcOrd="1" destOrd="0" parTransId="{1DB4E5A2-BA0F-4985-A6E0-3D7CBC5D70EF}" sibTransId="{AD3BCAFF-2217-48BA-A60F-C824CCE8EA33}"/>
    <dgm:cxn modelId="{67202682-003B-4CAB-BBA2-EC979635A7E2}" type="presOf" srcId="{651A032A-A9BA-4259-AAA3-DF5AC4DE7D08}" destId="{5C97F118-AE58-4BFD-90FC-54764ECE7EC4}" srcOrd="0" destOrd="0" presId="urn:microsoft.com/office/officeart/2008/layout/LinedList"/>
    <dgm:cxn modelId="{026C6297-4E40-4A7D-8F12-FB54EC8E0B45}" type="presOf" srcId="{C94C1C90-4F34-459C-909E-354CF2450D4C}" destId="{40C58AF7-059A-49F4-AB7F-BB0250106C42}" srcOrd="0" destOrd="0" presId="urn:microsoft.com/office/officeart/2008/layout/LinedList"/>
    <dgm:cxn modelId="{9BCB0DC8-FB50-4DC8-9DCA-5952B89BE460}" srcId="{651A032A-A9BA-4259-AAA3-DF5AC4DE7D08}" destId="{C94C1C90-4F34-459C-909E-354CF2450D4C}" srcOrd="0" destOrd="0" parTransId="{3FCE2E69-EC44-4C0A-B27F-43DA62CE1CDD}" sibTransId="{E7DA0453-22B0-4187-A15F-E4FB0D964D48}"/>
    <dgm:cxn modelId="{E1221294-853C-418B-AE22-051211B57030}" type="presParOf" srcId="{5C97F118-AE58-4BFD-90FC-54764ECE7EC4}" destId="{DF57E489-86EE-4A5A-85A5-373C199BDDB3}" srcOrd="0" destOrd="0" presId="urn:microsoft.com/office/officeart/2008/layout/LinedList"/>
    <dgm:cxn modelId="{00E8C198-6428-4284-93C0-7DD8F406F5B6}" type="presParOf" srcId="{5C97F118-AE58-4BFD-90FC-54764ECE7EC4}" destId="{B014A2F2-DA71-44DF-A760-4BD1374CBFF7}" srcOrd="1" destOrd="0" presId="urn:microsoft.com/office/officeart/2008/layout/LinedList"/>
    <dgm:cxn modelId="{6A2EF1D9-1F1B-4236-ABFF-33F95BF30148}" type="presParOf" srcId="{B014A2F2-DA71-44DF-A760-4BD1374CBFF7}" destId="{40C58AF7-059A-49F4-AB7F-BB0250106C42}" srcOrd="0" destOrd="0" presId="urn:microsoft.com/office/officeart/2008/layout/LinedList"/>
    <dgm:cxn modelId="{5AE36AA2-8AF2-4F81-AD8F-A40AE9F0ECD9}" type="presParOf" srcId="{B014A2F2-DA71-44DF-A760-4BD1374CBFF7}" destId="{CDB5217C-4409-4ED2-960C-4FC7351AA204}" srcOrd="1" destOrd="0" presId="urn:microsoft.com/office/officeart/2008/layout/LinedList"/>
    <dgm:cxn modelId="{08AF6073-F1EA-429F-910B-107910795493}" type="presParOf" srcId="{5C97F118-AE58-4BFD-90FC-54764ECE7EC4}" destId="{EECA677C-DF61-45F1-8F6E-240530DD782C}" srcOrd="2" destOrd="0" presId="urn:microsoft.com/office/officeart/2008/layout/LinedList"/>
    <dgm:cxn modelId="{6EA53C8B-593F-4129-85AE-FB15AFF951EE}" type="presParOf" srcId="{5C97F118-AE58-4BFD-90FC-54764ECE7EC4}" destId="{326DFD9C-AFB6-47F7-8E57-58996F701AE0}" srcOrd="3" destOrd="0" presId="urn:microsoft.com/office/officeart/2008/layout/LinedList"/>
    <dgm:cxn modelId="{C664D4F0-6AC2-4B42-8DFB-3F75E263531C}" type="presParOf" srcId="{326DFD9C-AFB6-47F7-8E57-58996F701AE0}" destId="{A5A9A550-B00C-41E0-B3ED-5C70F7B1581E}" srcOrd="0" destOrd="0" presId="urn:microsoft.com/office/officeart/2008/layout/LinedList"/>
    <dgm:cxn modelId="{D7B2AE11-EDD4-4382-B542-7AB8DADA47A6}" type="presParOf" srcId="{326DFD9C-AFB6-47F7-8E57-58996F701AE0}" destId="{953C1637-A376-4E74-BEA2-14ACF9CD77B3}" srcOrd="1" destOrd="0" presId="urn:microsoft.com/office/officeart/2008/layout/LinedList"/>
    <dgm:cxn modelId="{B05FFD31-CEEB-495F-8337-1C19AD058C2C}" type="presParOf" srcId="{5C97F118-AE58-4BFD-90FC-54764ECE7EC4}" destId="{D0D1047C-2D22-4686-92EF-6651FE5FEE8A}" srcOrd="4" destOrd="0" presId="urn:microsoft.com/office/officeart/2008/layout/LinedList"/>
    <dgm:cxn modelId="{BD30A6B6-0BD1-4F21-9D8D-8095325FFEB7}" type="presParOf" srcId="{5C97F118-AE58-4BFD-90FC-54764ECE7EC4}" destId="{28B521F3-1542-411F-8D87-DF9AC722040D}" srcOrd="5" destOrd="0" presId="urn:microsoft.com/office/officeart/2008/layout/LinedList"/>
    <dgm:cxn modelId="{B3EF9EFD-5D16-44AC-B05B-13FD6FD90051}" type="presParOf" srcId="{28B521F3-1542-411F-8D87-DF9AC722040D}" destId="{B7F07238-6D7D-4E79-9600-0FE66F8B4F1B}" srcOrd="0" destOrd="0" presId="urn:microsoft.com/office/officeart/2008/layout/LinedList"/>
    <dgm:cxn modelId="{41EDA727-9D7F-46CC-BEB8-851D96447A0F}" type="presParOf" srcId="{28B521F3-1542-411F-8D87-DF9AC722040D}" destId="{A119944C-D8F7-4D10-B6FF-F2B9DE40705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0408B-F9F2-4D78-B50B-A8E789CBBCD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D5BBBEB-3279-4484-8E6E-939EB5506022}">
      <dgm:prSet/>
      <dgm:spPr/>
      <dgm:t>
        <a:bodyPr/>
        <a:lstStyle/>
        <a:p>
          <a:r>
            <a:rPr lang="pl-PL" dirty="0"/>
            <a:t>Przelicz kapitał końcowy po 5 latach jeśli wpłacono do banku 2000 PLN przy kapitalizacji rocznej 3%.</a:t>
          </a:r>
          <a:endParaRPr lang="en-US" dirty="0"/>
        </a:p>
      </dgm:t>
    </dgm:pt>
    <dgm:pt modelId="{3472148B-8418-4AB6-AC8A-658585F63210}" type="parTrans" cxnId="{439DF23D-8F01-4B9B-924A-4F7C886A2D19}">
      <dgm:prSet/>
      <dgm:spPr/>
      <dgm:t>
        <a:bodyPr/>
        <a:lstStyle/>
        <a:p>
          <a:endParaRPr lang="en-US"/>
        </a:p>
      </dgm:t>
    </dgm:pt>
    <dgm:pt modelId="{07F8F796-15C4-4F45-81CE-9361EC35A695}" type="sibTrans" cxnId="{439DF23D-8F01-4B9B-924A-4F7C886A2D19}">
      <dgm:prSet/>
      <dgm:spPr/>
      <dgm:t>
        <a:bodyPr/>
        <a:lstStyle/>
        <a:p>
          <a:endParaRPr lang="en-US"/>
        </a:p>
      </dgm:t>
    </dgm:pt>
    <dgm:pt modelId="{5B9F9AE5-59C6-4E7E-8461-A9EE6BABB8ED}">
      <dgm:prSet/>
      <dgm:spPr/>
      <dgm:t>
        <a:bodyPr/>
        <a:lstStyle/>
        <a:p>
          <a:r>
            <a:rPr lang="pl-PL"/>
            <a:t>A jakby wyglądała sytuacja przy kapitalizacji półrocznej?</a:t>
          </a:r>
          <a:endParaRPr lang="en-US"/>
        </a:p>
      </dgm:t>
    </dgm:pt>
    <dgm:pt modelId="{5ECE0D32-51BB-450D-B2E9-53CF6ED0CAF6}" type="parTrans" cxnId="{83386ED5-C2AB-4A85-A7A3-EADB6D8F9130}">
      <dgm:prSet/>
      <dgm:spPr/>
      <dgm:t>
        <a:bodyPr/>
        <a:lstStyle/>
        <a:p>
          <a:endParaRPr lang="en-US"/>
        </a:p>
      </dgm:t>
    </dgm:pt>
    <dgm:pt modelId="{B10F916E-70BC-41EF-AE28-7C62F68BAED4}" type="sibTrans" cxnId="{83386ED5-C2AB-4A85-A7A3-EADB6D8F9130}">
      <dgm:prSet/>
      <dgm:spPr/>
      <dgm:t>
        <a:bodyPr/>
        <a:lstStyle/>
        <a:p>
          <a:endParaRPr lang="en-US"/>
        </a:p>
      </dgm:t>
    </dgm:pt>
    <dgm:pt modelId="{325BE0A1-2F23-4123-B29E-BB019708BBDF}" type="pres">
      <dgm:prSet presAssocID="{1280408B-F9F2-4D78-B50B-A8E789CBBCD3}" presName="vert0" presStyleCnt="0">
        <dgm:presLayoutVars>
          <dgm:dir/>
          <dgm:animOne val="branch"/>
          <dgm:animLvl val="lvl"/>
        </dgm:presLayoutVars>
      </dgm:prSet>
      <dgm:spPr/>
    </dgm:pt>
    <dgm:pt modelId="{D510D2D9-43BA-47FF-B82E-68F5816BEE3F}" type="pres">
      <dgm:prSet presAssocID="{9D5BBBEB-3279-4484-8E6E-939EB5506022}" presName="thickLine" presStyleLbl="alignNode1" presStyleIdx="0" presStyleCnt="2"/>
      <dgm:spPr/>
    </dgm:pt>
    <dgm:pt modelId="{CDCA2676-ABE0-4959-A1F6-D12C842AD832}" type="pres">
      <dgm:prSet presAssocID="{9D5BBBEB-3279-4484-8E6E-939EB5506022}" presName="horz1" presStyleCnt="0"/>
      <dgm:spPr/>
    </dgm:pt>
    <dgm:pt modelId="{F7F56088-992A-4642-92E2-D7FE178B1EE1}" type="pres">
      <dgm:prSet presAssocID="{9D5BBBEB-3279-4484-8E6E-939EB5506022}" presName="tx1" presStyleLbl="revTx" presStyleIdx="0" presStyleCnt="2"/>
      <dgm:spPr/>
    </dgm:pt>
    <dgm:pt modelId="{3978D756-EFAF-4A9A-B262-392BC085352C}" type="pres">
      <dgm:prSet presAssocID="{9D5BBBEB-3279-4484-8E6E-939EB5506022}" presName="vert1" presStyleCnt="0"/>
      <dgm:spPr/>
    </dgm:pt>
    <dgm:pt modelId="{73E39933-1DF7-45D6-8C84-029731F384F5}" type="pres">
      <dgm:prSet presAssocID="{5B9F9AE5-59C6-4E7E-8461-A9EE6BABB8ED}" presName="thickLine" presStyleLbl="alignNode1" presStyleIdx="1" presStyleCnt="2"/>
      <dgm:spPr/>
    </dgm:pt>
    <dgm:pt modelId="{26DA8428-4102-4B93-BEED-8124BADCEAEF}" type="pres">
      <dgm:prSet presAssocID="{5B9F9AE5-59C6-4E7E-8461-A9EE6BABB8ED}" presName="horz1" presStyleCnt="0"/>
      <dgm:spPr/>
    </dgm:pt>
    <dgm:pt modelId="{56FAE2E1-0D17-4938-9614-64650F51EB50}" type="pres">
      <dgm:prSet presAssocID="{5B9F9AE5-59C6-4E7E-8461-A9EE6BABB8ED}" presName="tx1" presStyleLbl="revTx" presStyleIdx="1" presStyleCnt="2"/>
      <dgm:spPr/>
    </dgm:pt>
    <dgm:pt modelId="{A7EBD419-CECB-4192-87E7-56ECCD1710B4}" type="pres">
      <dgm:prSet presAssocID="{5B9F9AE5-59C6-4E7E-8461-A9EE6BABB8ED}" presName="vert1" presStyleCnt="0"/>
      <dgm:spPr/>
    </dgm:pt>
  </dgm:ptLst>
  <dgm:cxnLst>
    <dgm:cxn modelId="{D5B3D625-6CAF-44B7-BB2B-828F9D7E2BAF}" type="presOf" srcId="{1280408B-F9F2-4D78-B50B-A8E789CBBCD3}" destId="{325BE0A1-2F23-4123-B29E-BB019708BBDF}" srcOrd="0" destOrd="0" presId="urn:microsoft.com/office/officeart/2008/layout/LinedList"/>
    <dgm:cxn modelId="{439DF23D-8F01-4B9B-924A-4F7C886A2D19}" srcId="{1280408B-F9F2-4D78-B50B-A8E789CBBCD3}" destId="{9D5BBBEB-3279-4484-8E6E-939EB5506022}" srcOrd="0" destOrd="0" parTransId="{3472148B-8418-4AB6-AC8A-658585F63210}" sibTransId="{07F8F796-15C4-4F45-81CE-9361EC35A695}"/>
    <dgm:cxn modelId="{83386ED5-C2AB-4A85-A7A3-EADB6D8F9130}" srcId="{1280408B-F9F2-4D78-B50B-A8E789CBBCD3}" destId="{5B9F9AE5-59C6-4E7E-8461-A9EE6BABB8ED}" srcOrd="1" destOrd="0" parTransId="{5ECE0D32-51BB-450D-B2E9-53CF6ED0CAF6}" sibTransId="{B10F916E-70BC-41EF-AE28-7C62F68BAED4}"/>
    <dgm:cxn modelId="{614C48E0-B0E2-4CED-A500-31F9C92709B2}" type="presOf" srcId="{5B9F9AE5-59C6-4E7E-8461-A9EE6BABB8ED}" destId="{56FAE2E1-0D17-4938-9614-64650F51EB50}" srcOrd="0" destOrd="0" presId="urn:microsoft.com/office/officeart/2008/layout/LinedList"/>
    <dgm:cxn modelId="{09BC36FC-6E43-49D1-9D5F-0A23E971589F}" type="presOf" srcId="{9D5BBBEB-3279-4484-8E6E-939EB5506022}" destId="{F7F56088-992A-4642-92E2-D7FE178B1EE1}" srcOrd="0" destOrd="0" presId="urn:microsoft.com/office/officeart/2008/layout/LinedList"/>
    <dgm:cxn modelId="{FD086B23-4D4F-415E-8B65-A77A2B0F9EE8}" type="presParOf" srcId="{325BE0A1-2F23-4123-B29E-BB019708BBDF}" destId="{D510D2D9-43BA-47FF-B82E-68F5816BEE3F}" srcOrd="0" destOrd="0" presId="urn:microsoft.com/office/officeart/2008/layout/LinedList"/>
    <dgm:cxn modelId="{A967F1FE-0609-4F32-8F1A-3077CF3EDD39}" type="presParOf" srcId="{325BE0A1-2F23-4123-B29E-BB019708BBDF}" destId="{CDCA2676-ABE0-4959-A1F6-D12C842AD832}" srcOrd="1" destOrd="0" presId="urn:microsoft.com/office/officeart/2008/layout/LinedList"/>
    <dgm:cxn modelId="{EDEB5349-7211-4618-98B1-8EF453FCC097}" type="presParOf" srcId="{CDCA2676-ABE0-4959-A1F6-D12C842AD832}" destId="{F7F56088-992A-4642-92E2-D7FE178B1EE1}" srcOrd="0" destOrd="0" presId="urn:microsoft.com/office/officeart/2008/layout/LinedList"/>
    <dgm:cxn modelId="{6B585F98-2899-4A85-8738-DB2D3DE28EAE}" type="presParOf" srcId="{CDCA2676-ABE0-4959-A1F6-D12C842AD832}" destId="{3978D756-EFAF-4A9A-B262-392BC085352C}" srcOrd="1" destOrd="0" presId="urn:microsoft.com/office/officeart/2008/layout/LinedList"/>
    <dgm:cxn modelId="{53D6B59A-01B0-4849-A690-8017853FC59E}" type="presParOf" srcId="{325BE0A1-2F23-4123-B29E-BB019708BBDF}" destId="{73E39933-1DF7-45D6-8C84-029731F384F5}" srcOrd="2" destOrd="0" presId="urn:microsoft.com/office/officeart/2008/layout/LinedList"/>
    <dgm:cxn modelId="{8655C4B9-9710-422F-838B-E030EBBF95FF}" type="presParOf" srcId="{325BE0A1-2F23-4123-B29E-BB019708BBDF}" destId="{26DA8428-4102-4B93-BEED-8124BADCEAEF}" srcOrd="3" destOrd="0" presId="urn:microsoft.com/office/officeart/2008/layout/LinedList"/>
    <dgm:cxn modelId="{C63BC584-D5F3-45D2-8593-F8E621642005}" type="presParOf" srcId="{26DA8428-4102-4B93-BEED-8124BADCEAEF}" destId="{56FAE2E1-0D17-4938-9614-64650F51EB50}" srcOrd="0" destOrd="0" presId="urn:microsoft.com/office/officeart/2008/layout/LinedList"/>
    <dgm:cxn modelId="{1A3383F2-2F6B-4087-902A-33932D0789C5}" type="presParOf" srcId="{26DA8428-4102-4B93-BEED-8124BADCEAEF}" destId="{A7EBD419-CECB-4192-87E7-56ECCD1710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D88E3D-1E17-46C9-82FC-05D2CD01997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49E0DC-BD90-49BD-96CF-5C6A6AB4EACE}">
      <dgm:prSet/>
      <dgm:spPr/>
      <dgm:t>
        <a:bodyPr/>
        <a:lstStyle/>
        <a:p>
          <a:r>
            <a:rPr lang="pl-PL" dirty="0"/>
            <a:t>Jedną z potencjalnie błędnych decyzji podejmowanych przez wiele osób jest wypisywanie się z Pracowniczych Planów Kapitałów (PPK).</a:t>
          </a:r>
          <a:endParaRPr lang="en-US" dirty="0"/>
        </a:p>
      </dgm:t>
    </dgm:pt>
    <dgm:pt modelId="{1FF6A533-5309-46CE-A01C-33E6F23D4F19}" type="parTrans" cxnId="{74294D49-F925-41EF-BAB5-2CC4FF39808C}">
      <dgm:prSet/>
      <dgm:spPr/>
      <dgm:t>
        <a:bodyPr/>
        <a:lstStyle/>
        <a:p>
          <a:endParaRPr lang="en-US"/>
        </a:p>
      </dgm:t>
    </dgm:pt>
    <dgm:pt modelId="{7C182D5A-BC50-424B-AAFF-524A5BBFA139}" type="sibTrans" cxnId="{74294D49-F925-41EF-BAB5-2CC4FF39808C}">
      <dgm:prSet/>
      <dgm:spPr/>
      <dgm:t>
        <a:bodyPr/>
        <a:lstStyle/>
        <a:p>
          <a:endParaRPr lang="en-US"/>
        </a:p>
      </dgm:t>
    </dgm:pt>
    <dgm:pt modelId="{1DB2CF3C-F64A-4689-9F9E-E399923AFC18}">
      <dgm:prSet/>
      <dgm:spPr/>
      <dgm:t>
        <a:bodyPr/>
        <a:lstStyle/>
        <a:p>
          <a:r>
            <a:rPr lang="pl-PL" dirty="0"/>
            <a:t>Dane na styczeń 2021 wskazywały, że blisko 77% osób wypisało się z PPK co wskazuje na brak zrozumienia założeń programu i jego potencjału dla budowania naszego bezpieczeństwa finansowego.</a:t>
          </a:r>
          <a:endParaRPr lang="en-US" dirty="0"/>
        </a:p>
      </dgm:t>
    </dgm:pt>
    <dgm:pt modelId="{308FB8FF-2743-4293-BB84-BF5EB6D0E804}" type="parTrans" cxnId="{2D4C8C4B-5915-4755-BB16-DAFAB93F128E}">
      <dgm:prSet/>
      <dgm:spPr/>
      <dgm:t>
        <a:bodyPr/>
        <a:lstStyle/>
        <a:p>
          <a:endParaRPr lang="en-US"/>
        </a:p>
      </dgm:t>
    </dgm:pt>
    <dgm:pt modelId="{3A08D9F6-F704-41BF-840D-698C3A3B5856}" type="sibTrans" cxnId="{2D4C8C4B-5915-4755-BB16-DAFAB93F128E}">
      <dgm:prSet/>
      <dgm:spPr/>
      <dgm:t>
        <a:bodyPr/>
        <a:lstStyle/>
        <a:p>
          <a:endParaRPr lang="en-US"/>
        </a:p>
      </dgm:t>
    </dgm:pt>
    <dgm:pt modelId="{6ED0D9A3-3992-4053-AE70-A48F59C03B83}" type="pres">
      <dgm:prSet presAssocID="{F3D88E3D-1E17-46C9-82FC-05D2CD01997D}" presName="linear" presStyleCnt="0">
        <dgm:presLayoutVars>
          <dgm:animLvl val="lvl"/>
          <dgm:resizeHandles val="exact"/>
        </dgm:presLayoutVars>
      </dgm:prSet>
      <dgm:spPr/>
    </dgm:pt>
    <dgm:pt modelId="{A4046D0A-5947-4D41-84D9-E8739780993F}" type="pres">
      <dgm:prSet presAssocID="{9849E0DC-BD90-49BD-96CF-5C6A6AB4EA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723226-F4FC-466E-81EC-53F2CF7B08C6}" type="pres">
      <dgm:prSet presAssocID="{7C182D5A-BC50-424B-AAFF-524A5BBFA139}" presName="spacer" presStyleCnt="0"/>
      <dgm:spPr/>
    </dgm:pt>
    <dgm:pt modelId="{9A43A41B-A7FA-49AF-A65D-E3654136BEF4}" type="pres">
      <dgm:prSet presAssocID="{1DB2CF3C-F64A-4689-9F9E-E399923AFC1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DFF0821-EE12-4BD2-978E-915A78237B5D}" type="presOf" srcId="{9849E0DC-BD90-49BD-96CF-5C6A6AB4EACE}" destId="{A4046D0A-5947-4D41-84D9-E8739780993F}" srcOrd="0" destOrd="0" presId="urn:microsoft.com/office/officeart/2005/8/layout/vList2"/>
    <dgm:cxn modelId="{74294D49-F925-41EF-BAB5-2CC4FF39808C}" srcId="{F3D88E3D-1E17-46C9-82FC-05D2CD01997D}" destId="{9849E0DC-BD90-49BD-96CF-5C6A6AB4EACE}" srcOrd="0" destOrd="0" parTransId="{1FF6A533-5309-46CE-A01C-33E6F23D4F19}" sibTransId="{7C182D5A-BC50-424B-AAFF-524A5BBFA139}"/>
    <dgm:cxn modelId="{2D4C8C4B-5915-4755-BB16-DAFAB93F128E}" srcId="{F3D88E3D-1E17-46C9-82FC-05D2CD01997D}" destId="{1DB2CF3C-F64A-4689-9F9E-E399923AFC18}" srcOrd="1" destOrd="0" parTransId="{308FB8FF-2743-4293-BB84-BF5EB6D0E804}" sibTransId="{3A08D9F6-F704-41BF-840D-698C3A3B5856}"/>
    <dgm:cxn modelId="{96B9647B-1141-49D5-9555-3AEAE81539A8}" type="presOf" srcId="{1DB2CF3C-F64A-4689-9F9E-E399923AFC18}" destId="{9A43A41B-A7FA-49AF-A65D-E3654136BEF4}" srcOrd="0" destOrd="0" presId="urn:microsoft.com/office/officeart/2005/8/layout/vList2"/>
    <dgm:cxn modelId="{C6E6FC83-7FBE-4E7C-B686-2157D8F7C06B}" type="presOf" srcId="{F3D88E3D-1E17-46C9-82FC-05D2CD01997D}" destId="{6ED0D9A3-3992-4053-AE70-A48F59C03B83}" srcOrd="0" destOrd="0" presId="urn:microsoft.com/office/officeart/2005/8/layout/vList2"/>
    <dgm:cxn modelId="{B392E4D8-9C30-4EE1-BC5A-DCA97DA89736}" type="presParOf" srcId="{6ED0D9A3-3992-4053-AE70-A48F59C03B83}" destId="{A4046D0A-5947-4D41-84D9-E8739780993F}" srcOrd="0" destOrd="0" presId="urn:microsoft.com/office/officeart/2005/8/layout/vList2"/>
    <dgm:cxn modelId="{64B12B8B-3257-486C-A817-170AB4809532}" type="presParOf" srcId="{6ED0D9A3-3992-4053-AE70-A48F59C03B83}" destId="{B1723226-F4FC-466E-81EC-53F2CF7B08C6}" srcOrd="1" destOrd="0" presId="urn:microsoft.com/office/officeart/2005/8/layout/vList2"/>
    <dgm:cxn modelId="{5899EE7A-49A5-468E-85B1-899A99D043A2}" type="presParOf" srcId="{6ED0D9A3-3992-4053-AE70-A48F59C03B83}" destId="{9A43A41B-A7FA-49AF-A65D-E3654136BEF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9D2357-191C-4C8A-A797-A5A1601907DD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EFA2A2FC-60B3-48E5-856F-309D0FD1AEF3}">
      <dgm:prSet/>
      <dgm:spPr/>
      <dgm:t>
        <a:bodyPr/>
        <a:lstStyle/>
        <a:p>
          <a:r>
            <a:rPr lang="pl-PL"/>
            <a:t>Po ukończeniu 60 lat możesz wypłacić jednorazowo 25% kwoty bez podatku od zysków kapitałowych;</a:t>
          </a:r>
          <a:endParaRPr lang="en-US"/>
        </a:p>
      </dgm:t>
    </dgm:pt>
    <dgm:pt modelId="{31A04928-A7E4-46B8-B2C6-89B2A793A198}" type="parTrans" cxnId="{4C3D9812-5015-451B-81EC-30FE5D659672}">
      <dgm:prSet/>
      <dgm:spPr/>
      <dgm:t>
        <a:bodyPr/>
        <a:lstStyle/>
        <a:p>
          <a:endParaRPr lang="en-US"/>
        </a:p>
      </dgm:t>
    </dgm:pt>
    <dgm:pt modelId="{2589D065-A075-4DCB-9650-B58FC9F7D4B4}" type="sibTrans" cxnId="{4C3D9812-5015-451B-81EC-30FE5D659672}">
      <dgm:prSet/>
      <dgm:spPr/>
      <dgm:t>
        <a:bodyPr/>
        <a:lstStyle/>
        <a:p>
          <a:endParaRPr lang="en-US"/>
        </a:p>
      </dgm:t>
    </dgm:pt>
    <dgm:pt modelId="{72C3A396-178A-46F7-B9BC-5E8E0CCDD35C}">
      <dgm:prSet/>
      <dgm:spPr/>
      <dgm:t>
        <a:bodyPr/>
        <a:lstStyle/>
        <a:p>
          <a:r>
            <a:rPr lang="pl-PL"/>
            <a:t>Resztę otrzymasz co miesiąc przez min. 10 lat jako dodatek do emerytury;</a:t>
          </a:r>
          <a:endParaRPr lang="en-US"/>
        </a:p>
      </dgm:t>
    </dgm:pt>
    <dgm:pt modelId="{1A93C04C-9085-4E10-A37C-0B1B7FE9EBA7}" type="parTrans" cxnId="{B2EE2B33-7326-45CC-AC2B-CE35C5CC894C}">
      <dgm:prSet/>
      <dgm:spPr/>
      <dgm:t>
        <a:bodyPr/>
        <a:lstStyle/>
        <a:p>
          <a:endParaRPr lang="en-US"/>
        </a:p>
      </dgm:t>
    </dgm:pt>
    <dgm:pt modelId="{0CED366A-E84B-4621-8B80-8D55400D7D5F}" type="sibTrans" cxnId="{B2EE2B33-7326-45CC-AC2B-CE35C5CC894C}">
      <dgm:prSet/>
      <dgm:spPr/>
      <dgm:t>
        <a:bodyPr/>
        <a:lstStyle/>
        <a:p>
          <a:endParaRPr lang="en-US"/>
        </a:p>
      </dgm:t>
    </dgm:pt>
    <dgm:pt modelId="{EB401510-F634-4E91-A92B-A1B3DCAA9CAE}">
      <dgm:prSet/>
      <dgm:spPr/>
      <dgm:t>
        <a:bodyPr/>
        <a:lstStyle/>
        <a:p>
          <a:r>
            <a:rPr lang="pl-PL"/>
            <a:t>Możesz też wykorzystać pieniądze jako wkład na mieszkanie (przy pewnych założeniach),a także w przypadku poważnej choroby w rodzinie; </a:t>
          </a:r>
          <a:endParaRPr lang="en-US"/>
        </a:p>
      </dgm:t>
    </dgm:pt>
    <dgm:pt modelId="{AB8F3321-9072-4DAD-8702-841D15959904}" type="parTrans" cxnId="{820DC01A-7981-423B-BB7D-92F65B7D382A}">
      <dgm:prSet/>
      <dgm:spPr/>
      <dgm:t>
        <a:bodyPr/>
        <a:lstStyle/>
        <a:p>
          <a:endParaRPr lang="en-US"/>
        </a:p>
      </dgm:t>
    </dgm:pt>
    <dgm:pt modelId="{7C65E302-2869-40C3-A191-56999E677AF6}" type="sibTrans" cxnId="{820DC01A-7981-423B-BB7D-92F65B7D382A}">
      <dgm:prSet/>
      <dgm:spPr/>
      <dgm:t>
        <a:bodyPr/>
        <a:lstStyle/>
        <a:p>
          <a:endParaRPr lang="en-US"/>
        </a:p>
      </dgm:t>
    </dgm:pt>
    <dgm:pt modelId="{F402719F-2B04-4235-920E-A307A9627088}">
      <dgm:prSet/>
      <dgm:spPr/>
      <dgm:t>
        <a:bodyPr/>
        <a:lstStyle/>
        <a:p>
          <a:r>
            <a:rPr lang="pl-PL"/>
            <a:t>Im dłużej oszczędzasz tym więcej zgromadzisz w tej „poduszce bezpieczeństwa”;</a:t>
          </a:r>
          <a:endParaRPr lang="en-US"/>
        </a:p>
      </dgm:t>
    </dgm:pt>
    <dgm:pt modelId="{069F2A1A-8A58-48F6-A0FD-19606BA7A4E7}" type="parTrans" cxnId="{4995ABF4-B736-4796-B332-339F65A238F4}">
      <dgm:prSet/>
      <dgm:spPr/>
      <dgm:t>
        <a:bodyPr/>
        <a:lstStyle/>
        <a:p>
          <a:endParaRPr lang="en-US"/>
        </a:p>
      </dgm:t>
    </dgm:pt>
    <dgm:pt modelId="{986888B5-33DF-48EA-95F6-A51AB5DED4C6}" type="sibTrans" cxnId="{4995ABF4-B736-4796-B332-339F65A238F4}">
      <dgm:prSet/>
      <dgm:spPr/>
      <dgm:t>
        <a:bodyPr/>
        <a:lstStyle/>
        <a:p>
          <a:endParaRPr lang="en-US"/>
        </a:p>
      </dgm:t>
    </dgm:pt>
    <dgm:pt modelId="{4388C65C-355A-4F5A-A2D4-BC06388069FD}" type="pres">
      <dgm:prSet presAssocID="{ED9D2357-191C-4C8A-A797-A5A1601907DD}" presName="vert0" presStyleCnt="0">
        <dgm:presLayoutVars>
          <dgm:dir/>
          <dgm:animOne val="branch"/>
          <dgm:animLvl val="lvl"/>
        </dgm:presLayoutVars>
      </dgm:prSet>
      <dgm:spPr/>
    </dgm:pt>
    <dgm:pt modelId="{CDA70577-4D49-49CE-912A-612DB9D7B2C8}" type="pres">
      <dgm:prSet presAssocID="{EFA2A2FC-60B3-48E5-856F-309D0FD1AEF3}" presName="thickLine" presStyleLbl="alignNode1" presStyleIdx="0" presStyleCnt="4"/>
      <dgm:spPr/>
    </dgm:pt>
    <dgm:pt modelId="{C6308713-634A-47CD-A5F9-3EF6203FE0A4}" type="pres">
      <dgm:prSet presAssocID="{EFA2A2FC-60B3-48E5-856F-309D0FD1AEF3}" presName="horz1" presStyleCnt="0"/>
      <dgm:spPr/>
    </dgm:pt>
    <dgm:pt modelId="{FE09DF49-23D7-41E4-89DA-A21E82AE2DE5}" type="pres">
      <dgm:prSet presAssocID="{EFA2A2FC-60B3-48E5-856F-309D0FD1AEF3}" presName="tx1" presStyleLbl="revTx" presStyleIdx="0" presStyleCnt="4"/>
      <dgm:spPr/>
    </dgm:pt>
    <dgm:pt modelId="{5385D2FF-2B20-427F-85D3-224FE120058C}" type="pres">
      <dgm:prSet presAssocID="{EFA2A2FC-60B3-48E5-856F-309D0FD1AEF3}" presName="vert1" presStyleCnt="0"/>
      <dgm:spPr/>
    </dgm:pt>
    <dgm:pt modelId="{AA449356-99CD-4E90-96DF-8660FFC6BBDB}" type="pres">
      <dgm:prSet presAssocID="{72C3A396-178A-46F7-B9BC-5E8E0CCDD35C}" presName="thickLine" presStyleLbl="alignNode1" presStyleIdx="1" presStyleCnt="4"/>
      <dgm:spPr/>
    </dgm:pt>
    <dgm:pt modelId="{CADBA83B-D199-4147-B8EE-E20A6750E352}" type="pres">
      <dgm:prSet presAssocID="{72C3A396-178A-46F7-B9BC-5E8E0CCDD35C}" presName="horz1" presStyleCnt="0"/>
      <dgm:spPr/>
    </dgm:pt>
    <dgm:pt modelId="{483C7764-E0B8-470F-8592-06BEA43C5262}" type="pres">
      <dgm:prSet presAssocID="{72C3A396-178A-46F7-B9BC-5E8E0CCDD35C}" presName="tx1" presStyleLbl="revTx" presStyleIdx="1" presStyleCnt="4"/>
      <dgm:spPr/>
    </dgm:pt>
    <dgm:pt modelId="{E96D4933-AD12-4AAB-B437-F4E6A6F85268}" type="pres">
      <dgm:prSet presAssocID="{72C3A396-178A-46F7-B9BC-5E8E0CCDD35C}" presName="vert1" presStyleCnt="0"/>
      <dgm:spPr/>
    </dgm:pt>
    <dgm:pt modelId="{86D8E355-A80E-427E-AC6E-477A3E384217}" type="pres">
      <dgm:prSet presAssocID="{EB401510-F634-4E91-A92B-A1B3DCAA9CAE}" presName="thickLine" presStyleLbl="alignNode1" presStyleIdx="2" presStyleCnt="4"/>
      <dgm:spPr/>
    </dgm:pt>
    <dgm:pt modelId="{0E59321E-B657-480C-9B4A-10FA092E0B13}" type="pres">
      <dgm:prSet presAssocID="{EB401510-F634-4E91-A92B-A1B3DCAA9CAE}" presName="horz1" presStyleCnt="0"/>
      <dgm:spPr/>
    </dgm:pt>
    <dgm:pt modelId="{BCD2963A-7F16-4417-8023-A9FA722B8EB9}" type="pres">
      <dgm:prSet presAssocID="{EB401510-F634-4E91-A92B-A1B3DCAA9CAE}" presName="tx1" presStyleLbl="revTx" presStyleIdx="2" presStyleCnt="4"/>
      <dgm:spPr/>
    </dgm:pt>
    <dgm:pt modelId="{1DB6A6FB-FBD5-457A-9D79-986E44471E0B}" type="pres">
      <dgm:prSet presAssocID="{EB401510-F634-4E91-A92B-A1B3DCAA9CAE}" presName="vert1" presStyleCnt="0"/>
      <dgm:spPr/>
    </dgm:pt>
    <dgm:pt modelId="{D281EDA5-C77E-4115-8109-F2DECA30B06F}" type="pres">
      <dgm:prSet presAssocID="{F402719F-2B04-4235-920E-A307A9627088}" presName="thickLine" presStyleLbl="alignNode1" presStyleIdx="3" presStyleCnt="4"/>
      <dgm:spPr/>
    </dgm:pt>
    <dgm:pt modelId="{E7F064B2-15FA-40C2-A561-F85E13AF06C3}" type="pres">
      <dgm:prSet presAssocID="{F402719F-2B04-4235-920E-A307A9627088}" presName="horz1" presStyleCnt="0"/>
      <dgm:spPr/>
    </dgm:pt>
    <dgm:pt modelId="{F9371189-D804-491C-88C7-5ED6BDD5D35A}" type="pres">
      <dgm:prSet presAssocID="{F402719F-2B04-4235-920E-A307A9627088}" presName="tx1" presStyleLbl="revTx" presStyleIdx="3" presStyleCnt="4"/>
      <dgm:spPr/>
    </dgm:pt>
    <dgm:pt modelId="{419DF2EF-2E61-4F5B-BFCE-3DBCD8B43811}" type="pres">
      <dgm:prSet presAssocID="{F402719F-2B04-4235-920E-A307A9627088}" presName="vert1" presStyleCnt="0"/>
      <dgm:spPr/>
    </dgm:pt>
  </dgm:ptLst>
  <dgm:cxnLst>
    <dgm:cxn modelId="{A8FB2603-3E3D-4AAB-9D6B-0A9ADF33CAA7}" type="presOf" srcId="{72C3A396-178A-46F7-B9BC-5E8E0CCDD35C}" destId="{483C7764-E0B8-470F-8592-06BEA43C5262}" srcOrd="0" destOrd="0" presId="urn:microsoft.com/office/officeart/2008/layout/LinedList"/>
    <dgm:cxn modelId="{C401150E-EC41-4582-96DD-56F0A2CDB341}" type="presOf" srcId="{EB401510-F634-4E91-A92B-A1B3DCAA9CAE}" destId="{BCD2963A-7F16-4417-8023-A9FA722B8EB9}" srcOrd="0" destOrd="0" presId="urn:microsoft.com/office/officeart/2008/layout/LinedList"/>
    <dgm:cxn modelId="{4C3D9812-5015-451B-81EC-30FE5D659672}" srcId="{ED9D2357-191C-4C8A-A797-A5A1601907DD}" destId="{EFA2A2FC-60B3-48E5-856F-309D0FD1AEF3}" srcOrd="0" destOrd="0" parTransId="{31A04928-A7E4-46B8-B2C6-89B2A793A198}" sibTransId="{2589D065-A075-4DCB-9650-B58FC9F7D4B4}"/>
    <dgm:cxn modelId="{820DC01A-7981-423B-BB7D-92F65B7D382A}" srcId="{ED9D2357-191C-4C8A-A797-A5A1601907DD}" destId="{EB401510-F634-4E91-A92B-A1B3DCAA9CAE}" srcOrd="2" destOrd="0" parTransId="{AB8F3321-9072-4DAD-8702-841D15959904}" sibTransId="{7C65E302-2869-40C3-A191-56999E677AF6}"/>
    <dgm:cxn modelId="{B2EE2B33-7326-45CC-AC2B-CE35C5CC894C}" srcId="{ED9D2357-191C-4C8A-A797-A5A1601907DD}" destId="{72C3A396-178A-46F7-B9BC-5E8E0CCDD35C}" srcOrd="1" destOrd="0" parTransId="{1A93C04C-9085-4E10-A37C-0B1B7FE9EBA7}" sibTransId="{0CED366A-E84B-4621-8B80-8D55400D7D5F}"/>
    <dgm:cxn modelId="{32510336-9B11-4272-8D75-91364672775E}" type="presOf" srcId="{EFA2A2FC-60B3-48E5-856F-309D0FD1AEF3}" destId="{FE09DF49-23D7-41E4-89DA-A21E82AE2DE5}" srcOrd="0" destOrd="0" presId="urn:microsoft.com/office/officeart/2008/layout/LinedList"/>
    <dgm:cxn modelId="{AABFB8B1-3AAB-493C-A8EE-B5A9C317A8AB}" type="presOf" srcId="{F402719F-2B04-4235-920E-A307A9627088}" destId="{F9371189-D804-491C-88C7-5ED6BDD5D35A}" srcOrd="0" destOrd="0" presId="urn:microsoft.com/office/officeart/2008/layout/LinedList"/>
    <dgm:cxn modelId="{2E7601D2-DC65-4FEF-9438-4C159C0047CB}" type="presOf" srcId="{ED9D2357-191C-4C8A-A797-A5A1601907DD}" destId="{4388C65C-355A-4F5A-A2D4-BC06388069FD}" srcOrd="0" destOrd="0" presId="urn:microsoft.com/office/officeart/2008/layout/LinedList"/>
    <dgm:cxn modelId="{4995ABF4-B736-4796-B332-339F65A238F4}" srcId="{ED9D2357-191C-4C8A-A797-A5A1601907DD}" destId="{F402719F-2B04-4235-920E-A307A9627088}" srcOrd="3" destOrd="0" parTransId="{069F2A1A-8A58-48F6-A0FD-19606BA7A4E7}" sibTransId="{986888B5-33DF-48EA-95F6-A51AB5DED4C6}"/>
    <dgm:cxn modelId="{FEE7046D-AA40-45BF-BA17-19F7E126028F}" type="presParOf" srcId="{4388C65C-355A-4F5A-A2D4-BC06388069FD}" destId="{CDA70577-4D49-49CE-912A-612DB9D7B2C8}" srcOrd="0" destOrd="0" presId="urn:microsoft.com/office/officeart/2008/layout/LinedList"/>
    <dgm:cxn modelId="{F5DF4B0F-1D1D-4D70-901E-3F45AB498970}" type="presParOf" srcId="{4388C65C-355A-4F5A-A2D4-BC06388069FD}" destId="{C6308713-634A-47CD-A5F9-3EF6203FE0A4}" srcOrd="1" destOrd="0" presId="urn:microsoft.com/office/officeart/2008/layout/LinedList"/>
    <dgm:cxn modelId="{22AA8985-B434-41EC-B0B1-2B05641F8DDA}" type="presParOf" srcId="{C6308713-634A-47CD-A5F9-3EF6203FE0A4}" destId="{FE09DF49-23D7-41E4-89DA-A21E82AE2DE5}" srcOrd="0" destOrd="0" presId="urn:microsoft.com/office/officeart/2008/layout/LinedList"/>
    <dgm:cxn modelId="{A187371F-1229-4597-B7A9-854EE146CF69}" type="presParOf" srcId="{C6308713-634A-47CD-A5F9-3EF6203FE0A4}" destId="{5385D2FF-2B20-427F-85D3-224FE120058C}" srcOrd="1" destOrd="0" presId="urn:microsoft.com/office/officeart/2008/layout/LinedList"/>
    <dgm:cxn modelId="{6EB39210-BF8C-48D5-8BD2-AB29FDA75350}" type="presParOf" srcId="{4388C65C-355A-4F5A-A2D4-BC06388069FD}" destId="{AA449356-99CD-4E90-96DF-8660FFC6BBDB}" srcOrd="2" destOrd="0" presId="urn:microsoft.com/office/officeart/2008/layout/LinedList"/>
    <dgm:cxn modelId="{184AED2F-6955-4AFE-9F59-16187FFE7510}" type="presParOf" srcId="{4388C65C-355A-4F5A-A2D4-BC06388069FD}" destId="{CADBA83B-D199-4147-B8EE-E20A6750E352}" srcOrd="3" destOrd="0" presId="urn:microsoft.com/office/officeart/2008/layout/LinedList"/>
    <dgm:cxn modelId="{AB33F907-4339-4FAE-A4A5-23412220DED3}" type="presParOf" srcId="{CADBA83B-D199-4147-B8EE-E20A6750E352}" destId="{483C7764-E0B8-470F-8592-06BEA43C5262}" srcOrd="0" destOrd="0" presId="urn:microsoft.com/office/officeart/2008/layout/LinedList"/>
    <dgm:cxn modelId="{2B76B5D5-8ED0-4E54-97FB-529D1131B594}" type="presParOf" srcId="{CADBA83B-D199-4147-B8EE-E20A6750E352}" destId="{E96D4933-AD12-4AAB-B437-F4E6A6F85268}" srcOrd="1" destOrd="0" presId="urn:microsoft.com/office/officeart/2008/layout/LinedList"/>
    <dgm:cxn modelId="{2C2EEDD8-9BF5-4AD8-8381-EF3327814465}" type="presParOf" srcId="{4388C65C-355A-4F5A-A2D4-BC06388069FD}" destId="{86D8E355-A80E-427E-AC6E-477A3E384217}" srcOrd="4" destOrd="0" presId="urn:microsoft.com/office/officeart/2008/layout/LinedList"/>
    <dgm:cxn modelId="{00562F57-41E4-4813-BCAA-7C429F485730}" type="presParOf" srcId="{4388C65C-355A-4F5A-A2D4-BC06388069FD}" destId="{0E59321E-B657-480C-9B4A-10FA092E0B13}" srcOrd="5" destOrd="0" presId="urn:microsoft.com/office/officeart/2008/layout/LinedList"/>
    <dgm:cxn modelId="{26E932DA-2165-4FDA-B726-D6B870B2CD6F}" type="presParOf" srcId="{0E59321E-B657-480C-9B4A-10FA092E0B13}" destId="{BCD2963A-7F16-4417-8023-A9FA722B8EB9}" srcOrd="0" destOrd="0" presId="urn:microsoft.com/office/officeart/2008/layout/LinedList"/>
    <dgm:cxn modelId="{904EECF6-AE32-416D-8C0F-316E48C08449}" type="presParOf" srcId="{0E59321E-B657-480C-9B4A-10FA092E0B13}" destId="{1DB6A6FB-FBD5-457A-9D79-986E44471E0B}" srcOrd="1" destOrd="0" presId="urn:microsoft.com/office/officeart/2008/layout/LinedList"/>
    <dgm:cxn modelId="{401FCF73-FC1C-44E5-9EA5-D2144550C90F}" type="presParOf" srcId="{4388C65C-355A-4F5A-A2D4-BC06388069FD}" destId="{D281EDA5-C77E-4115-8109-F2DECA30B06F}" srcOrd="6" destOrd="0" presId="urn:microsoft.com/office/officeart/2008/layout/LinedList"/>
    <dgm:cxn modelId="{21C8AED3-41B6-4812-A853-3E280C8C958D}" type="presParOf" srcId="{4388C65C-355A-4F5A-A2D4-BC06388069FD}" destId="{E7F064B2-15FA-40C2-A561-F85E13AF06C3}" srcOrd="7" destOrd="0" presId="urn:microsoft.com/office/officeart/2008/layout/LinedList"/>
    <dgm:cxn modelId="{A845094D-7A94-4AE9-B6B8-837782381C7C}" type="presParOf" srcId="{E7F064B2-15FA-40C2-A561-F85E13AF06C3}" destId="{F9371189-D804-491C-88C7-5ED6BDD5D35A}" srcOrd="0" destOrd="0" presId="urn:microsoft.com/office/officeart/2008/layout/LinedList"/>
    <dgm:cxn modelId="{FA74DF26-90DE-464C-B98E-F494FFA3B307}" type="presParOf" srcId="{E7F064B2-15FA-40C2-A561-F85E13AF06C3}" destId="{419DF2EF-2E61-4F5B-BFCE-3DBCD8B438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EDDB1F-DD03-4691-8377-96A706BF75C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8FACAD-5D0F-4F10-B6E5-1228D546AD54}">
      <dgm:prSet/>
      <dgm:spPr/>
      <dgm:t>
        <a:bodyPr/>
        <a:lstStyle/>
        <a:p>
          <a:r>
            <a:rPr lang="pl-PL" dirty="0"/>
            <a:t>Obejrzyjmy film z bajką Ezopa o oszczędzaniu i niefrasobliwości:</a:t>
          </a:r>
          <a:endParaRPr lang="en-US" dirty="0"/>
        </a:p>
      </dgm:t>
    </dgm:pt>
    <dgm:pt modelId="{F7A83486-5EA8-4A1F-8389-EBDA6BD3B03B}" type="parTrans" cxnId="{5DB06BCB-17CC-42EC-B810-DD61F246A051}">
      <dgm:prSet/>
      <dgm:spPr/>
      <dgm:t>
        <a:bodyPr/>
        <a:lstStyle/>
        <a:p>
          <a:endParaRPr lang="en-US"/>
        </a:p>
      </dgm:t>
    </dgm:pt>
    <dgm:pt modelId="{E25FD232-AF3E-4BEA-9A10-A9CE5C5A6AC8}" type="sibTrans" cxnId="{5DB06BCB-17CC-42EC-B810-DD61F246A051}">
      <dgm:prSet/>
      <dgm:spPr/>
      <dgm:t>
        <a:bodyPr/>
        <a:lstStyle/>
        <a:p>
          <a:endParaRPr lang="en-US"/>
        </a:p>
      </dgm:t>
    </dgm:pt>
    <dgm:pt modelId="{C64F4A92-B78F-45B8-86A7-D391D4526E73}">
      <dgm:prSet/>
      <dgm:spPr/>
      <dgm:t>
        <a:bodyPr/>
        <a:lstStyle/>
        <a:p>
          <a:r>
            <a:rPr lang="pl-PL">
              <a:hlinkClick xmlns:r="http://schemas.openxmlformats.org/officeDocument/2006/relationships" r:id="rId1"/>
            </a:rPr>
            <a:t>Mrówka i konik polny - bajka – YouTube</a:t>
          </a:r>
          <a:r>
            <a:rPr lang="pl-PL"/>
            <a:t> </a:t>
          </a:r>
          <a:endParaRPr lang="en-US"/>
        </a:p>
      </dgm:t>
    </dgm:pt>
    <dgm:pt modelId="{90A3F9E4-FBD2-494C-B468-4A978AADF857}" type="parTrans" cxnId="{7451DF33-B95D-4B0D-92B3-CF5AA16D2A56}">
      <dgm:prSet/>
      <dgm:spPr/>
      <dgm:t>
        <a:bodyPr/>
        <a:lstStyle/>
        <a:p>
          <a:endParaRPr lang="en-US"/>
        </a:p>
      </dgm:t>
    </dgm:pt>
    <dgm:pt modelId="{C3D7F4AC-4890-4C79-BDB1-14F3B3B01A81}" type="sibTrans" cxnId="{7451DF33-B95D-4B0D-92B3-CF5AA16D2A56}">
      <dgm:prSet/>
      <dgm:spPr/>
      <dgm:t>
        <a:bodyPr/>
        <a:lstStyle/>
        <a:p>
          <a:endParaRPr lang="en-US"/>
        </a:p>
      </dgm:t>
    </dgm:pt>
    <dgm:pt modelId="{6C479E53-AB5A-47D4-89B7-560F3F6581F1}">
      <dgm:prSet/>
      <dgm:spPr/>
      <dgm:t>
        <a:bodyPr/>
        <a:lstStyle/>
        <a:p>
          <a:r>
            <a:rPr lang="pl-PL" dirty="0"/>
            <a:t>Jedna grupa wybiera Konika Polnego, druga </a:t>
          </a:r>
          <a:r>
            <a:rPr lang="pl-PL" dirty="0" err="1"/>
            <a:t>Mrówke</a:t>
          </a:r>
          <a:r>
            <a:rPr lang="pl-PL" dirty="0"/>
            <a:t> i wypisuje po 7 korzyści z danego myślenia. Następnie dyskusja grupowa (max 15 min).</a:t>
          </a:r>
          <a:endParaRPr lang="en-US" dirty="0"/>
        </a:p>
      </dgm:t>
    </dgm:pt>
    <dgm:pt modelId="{F5973C48-CF73-46B6-A516-DC7766519F5A}" type="parTrans" cxnId="{B0E9D047-9C26-44EA-8136-20CAE4214CE2}">
      <dgm:prSet/>
      <dgm:spPr/>
      <dgm:t>
        <a:bodyPr/>
        <a:lstStyle/>
        <a:p>
          <a:endParaRPr lang="en-US"/>
        </a:p>
      </dgm:t>
    </dgm:pt>
    <dgm:pt modelId="{F04BFE9E-5755-4CDB-90EC-ED4343C63B73}" type="sibTrans" cxnId="{B0E9D047-9C26-44EA-8136-20CAE4214CE2}">
      <dgm:prSet/>
      <dgm:spPr/>
      <dgm:t>
        <a:bodyPr/>
        <a:lstStyle/>
        <a:p>
          <a:endParaRPr lang="en-US"/>
        </a:p>
      </dgm:t>
    </dgm:pt>
    <dgm:pt modelId="{75C6F914-7F51-40C7-9872-B58244F23652}" type="pres">
      <dgm:prSet presAssocID="{DAEDDB1F-DD03-4691-8377-96A706BF75C8}" presName="linear" presStyleCnt="0">
        <dgm:presLayoutVars>
          <dgm:animLvl val="lvl"/>
          <dgm:resizeHandles val="exact"/>
        </dgm:presLayoutVars>
      </dgm:prSet>
      <dgm:spPr/>
    </dgm:pt>
    <dgm:pt modelId="{C7AA9E7B-7F76-47D8-9211-A1F417F4B98C}" type="pres">
      <dgm:prSet presAssocID="{FE8FACAD-5D0F-4F10-B6E5-1228D546AD5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7908388-4C2D-4759-86A3-4C95E35ACF06}" type="pres">
      <dgm:prSet presAssocID="{E25FD232-AF3E-4BEA-9A10-A9CE5C5A6AC8}" presName="spacer" presStyleCnt="0"/>
      <dgm:spPr/>
    </dgm:pt>
    <dgm:pt modelId="{45B01241-B907-49B6-B393-B5BCE4FB765F}" type="pres">
      <dgm:prSet presAssocID="{C64F4A92-B78F-45B8-86A7-D391D4526E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1432B06-1042-40C2-B851-9B0E085337AB}" type="pres">
      <dgm:prSet presAssocID="{C3D7F4AC-4890-4C79-BDB1-14F3B3B01A81}" presName="spacer" presStyleCnt="0"/>
      <dgm:spPr/>
    </dgm:pt>
    <dgm:pt modelId="{78569A1A-600F-439D-9043-B441B3A99BBD}" type="pres">
      <dgm:prSet presAssocID="{6C479E53-AB5A-47D4-89B7-560F3F6581F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451DF33-B95D-4B0D-92B3-CF5AA16D2A56}" srcId="{DAEDDB1F-DD03-4691-8377-96A706BF75C8}" destId="{C64F4A92-B78F-45B8-86A7-D391D4526E73}" srcOrd="1" destOrd="0" parTransId="{90A3F9E4-FBD2-494C-B468-4A978AADF857}" sibTransId="{C3D7F4AC-4890-4C79-BDB1-14F3B3B01A81}"/>
    <dgm:cxn modelId="{B0E9D047-9C26-44EA-8136-20CAE4214CE2}" srcId="{DAEDDB1F-DD03-4691-8377-96A706BF75C8}" destId="{6C479E53-AB5A-47D4-89B7-560F3F6581F1}" srcOrd="2" destOrd="0" parTransId="{F5973C48-CF73-46B6-A516-DC7766519F5A}" sibTransId="{F04BFE9E-5755-4CDB-90EC-ED4343C63B73}"/>
    <dgm:cxn modelId="{E41B3779-AE36-4BAA-A6CA-12A57A4D95DC}" type="presOf" srcId="{DAEDDB1F-DD03-4691-8377-96A706BF75C8}" destId="{75C6F914-7F51-40C7-9872-B58244F23652}" srcOrd="0" destOrd="0" presId="urn:microsoft.com/office/officeart/2005/8/layout/vList2"/>
    <dgm:cxn modelId="{788D29B7-2A5E-47E8-92E2-01ED928C03DE}" type="presOf" srcId="{6C479E53-AB5A-47D4-89B7-560F3F6581F1}" destId="{78569A1A-600F-439D-9043-B441B3A99BBD}" srcOrd="0" destOrd="0" presId="urn:microsoft.com/office/officeart/2005/8/layout/vList2"/>
    <dgm:cxn modelId="{5DB06BCB-17CC-42EC-B810-DD61F246A051}" srcId="{DAEDDB1F-DD03-4691-8377-96A706BF75C8}" destId="{FE8FACAD-5D0F-4F10-B6E5-1228D546AD54}" srcOrd="0" destOrd="0" parTransId="{F7A83486-5EA8-4A1F-8389-EBDA6BD3B03B}" sibTransId="{E25FD232-AF3E-4BEA-9A10-A9CE5C5A6AC8}"/>
    <dgm:cxn modelId="{5EE292CF-2EF1-45E6-B290-D8995C6E08AE}" type="presOf" srcId="{FE8FACAD-5D0F-4F10-B6E5-1228D546AD54}" destId="{C7AA9E7B-7F76-47D8-9211-A1F417F4B98C}" srcOrd="0" destOrd="0" presId="urn:microsoft.com/office/officeart/2005/8/layout/vList2"/>
    <dgm:cxn modelId="{8C3D7DE3-BA58-4C7B-9556-B32E7AE8AF63}" type="presOf" srcId="{C64F4A92-B78F-45B8-86A7-D391D4526E73}" destId="{45B01241-B907-49B6-B393-B5BCE4FB765F}" srcOrd="0" destOrd="0" presId="urn:microsoft.com/office/officeart/2005/8/layout/vList2"/>
    <dgm:cxn modelId="{B0E50292-57F8-408E-9C48-B435CD28AC1B}" type="presParOf" srcId="{75C6F914-7F51-40C7-9872-B58244F23652}" destId="{C7AA9E7B-7F76-47D8-9211-A1F417F4B98C}" srcOrd="0" destOrd="0" presId="urn:microsoft.com/office/officeart/2005/8/layout/vList2"/>
    <dgm:cxn modelId="{335D7D99-6631-4609-B457-EE47CD9FD890}" type="presParOf" srcId="{75C6F914-7F51-40C7-9872-B58244F23652}" destId="{37908388-4C2D-4759-86A3-4C95E35ACF06}" srcOrd="1" destOrd="0" presId="urn:microsoft.com/office/officeart/2005/8/layout/vList2"/>
    <dgm:cxn modelId="{B5F5AE3D-6162-499E-9064-792F90B6811A}" type="presParOf" srcId="{75C6F914-7F51-40C7-9872-B58244F23652}" destId="{45B01241-B907-49B6-B393-B5BCE4FB765F}" srcOrd="2" destOrd="0" presId="urn:microsoft.com/office/officeart/2005/8/layout/vList2"/>
    <dgm:cxn modelId="{93EF7226-D8D2-4E49-8A59-B0E584F7502B}" type="presParOf" srcId="{75C6F914-7F51-40C7-9872-B58244F23652}" destId="{C1432B06-1042-40C2-B851-9B0E085337AB}" srcOrd="3" destOrd="0" presId="urn:microsoft.com/office/officeart/2005/8/layout/vList2"/>
    <dgm:cxn modelId="{2BA58265-9965-4C73-B8AC-EAC6F5FD6195}" type="presParOf" srcId="{75C6F914-7F51-40C7-9872-B58244F23652}" destId="{78569A1A-600F-439D-9043-B441B3A99B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AB5EFD-4909-4F80-9D16-BAB42B52EFC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08EFF42-7F18-4D86-95DB-3F65690EC4FE}">
      <dgm:prSet/>
      <dgm:spPr/>
      <dgm:t>
        <a:bodyPr/>
        <a:lstStyle/>
        <a:p>
          <a:r>
            <a:rPr lang="pl-PL"/>
            <a:t>„</a:t>
          </a:r>
          <a:r>
            <a:rPr lang="pl-PL" b="0" i="0"/>
            <a:t>„Ci ludzie nie mogą być milionerami. Oni nie wyglądają jak milionerzy, oni nie ubierają się jak milionerzy, nie jedzą jak milionerzy, nie zachowują się jak milionerzy – nawet nie mają imion milionerów. Kim są więc milionerzy, którzy nie wyglądają jak milionerzy?”</a:t>
          </a:r>
          <a:endParaRPr lang="en-US"/>
        </a:p>
      </dgm:t>
    </dgm:pt>
    <dgm:pt modelId="{B2D37567-4262-437B-9A44-39FDFE749D0E}" type="parTrans" cxnId="{C223BF0B-1BC4-470D-9F6D-70B9C160211D}">
      <dgm:prSet/>
      <dgm:spPr/>
      <dgm:t>
        <a:bodyPr/>
        <a:lstStyle/>
        <a:p>
          <a:endParaRPr lang="en-US"/>
        </a:p>
      </dgm:t>
    </dgm:pt>
    <dgm:pt modelId="{ACEFE2A5-BEDB-446E-954B-AE4D85001D3B}" type="sibTrans" cxnId="{C223BF0B-1BC4-470D-9F6D-70B9C160211D}">
      <dgm:prSet/>
      <dgm:spPr/>
      <dgm:t>
        <a:bodyPr/>
        <a:lstStyle/>
        <a:p>
          <a:endParaRPr lang="en-US"/>
        </a:p>
      </dgm:t>
    </dgm:pt>
    <dgm:pt modelId="{CA097ECC-F4C4-445C-9F39-966D21F70419}">
      <dgm:prSet/>
      <dgm:spPr/>
      <dgm:t>
        <a:bodyPr/>
        <a:lstStyle/>
        <a:p>
          <a:r>
            <a:rPr lang="pl-PL"/>
            <a:t>(</a:t>
          </a:r>
          <a:r>
            <a:rPr lang="en-US" b="0" i="0"/>
            <a:t>Thomas Stanley, William Danko, „Millionaire Next Door: The Surprising Facts of America’s Wealthy”, Pocket Books USA 1996, s. 7.</a:t>
          </a:r>
          <a:r>
            <a:rPr lang="pl-PL" b="0" i="0"/>
            <a:t>) </a:t>
          </a:r>
          <a:endParaRPr lang="en-US"/>
        </a:p>
      </dgm:t>
    </dgm:pt>
    <dgm:pt modelId="{50DC36F3-C2A4-4A2B-B4CB-63D92451EBDF}" type="parTrans" cxnId="{6684C2D4-1970-43CA-96B1-0DD1A0CDE38F}">
      <dgm:prSet/>
      <dgm:spPr/>
      <dgm:t>
        <a:bodyPr/>
        <a:lstStyle/>
        <a:p>
          <a:endParaRPr lang="en-US"/>
        </a:p>
      </dgm:t>
    </dgm:pt>
    <dgm:pt modelId="{1252D598-E78A-4F28-B1DD-1D10E3A7A1B0}" type="sibTrans" cxnId="{6684C2D4-1970-43CA-96B1-0DD1A0CDE38F}">
      <dgm:prSet/>
      <dgm:spPr/>
      <dgm:t>
        <a:bodyPr/>
        <a:lstStyle/>
        <a:p>
          <a:endParaRPr lang="en-US"/>
        </a:p>
      </dgm:t>
    </dgm:pt>
    <dgm:pt modelId="{9940E346-C72C-4E45-9F3B-4AAEB06D8DA7}" type="pres">
      <dgm:prSet presAssocID="{C4AB5EFD-4909-4F80-9D16-BAB42B52EFC3}" presName="vert0" presStyleCnt="0">
        <dgm:presLayoutVars>
          <dgm:dir/>
          <dgm:animOne val="branch"/>
          <dgm:animLvl val="lvl"/>
        </dgm:presLayoutVars>
      </dgm:prSet>
      <dgm:spPr/>
    </dgm:pt>
    <dgm:pt modelId="{710722C2-1CD1-4D07-A83B-84E39D4ACBEC}" type="pres">
      <dgm:prSet presAssocID="{008EFF42-7F18-4D86-95DB-3F65690EC4FE}" presName="thickLine" presStyleLbl="alignNode1" presStyleIdx="0" presStyleCnt="2"/>
      <dgm:spPr/>
    </dgm:pt>
    <dgm:pt modelId="{3FC64444-EEE1-4E62-AAC8-3BDC3E6CBEBF}" type="pres">
      <dgm:prSet presAssocID="{008EFF42-7F18-4D86-95DB-3F65690EC4FE}" presName="horz1" presStyleCnt="0"/>
      <dgm:spPr/>
    </dgm:pt>
    <dgm:pt modelId="{D13812C3-B885-4FCC-B768-79E2FB316EB6}" type="pres">
      <dgm:prSet presAssocID="{008EFF42-7F18-4D86-95DB-3F65690EC4FE}" presName="tx1" presStyleLbl="revTx" presStyleIdx="0" presStyleCnt="2"/>
      <dgm:spPr/>
    </dgm:pt>
    <dgm:pt modelId="{4F64D7FD-BF0F-4467-B982-2608857A979E}" type="pres">
      <dgm:prSet presAssocID="{008EFF42-7F18-4D86-95DB-3F65690EC4FE}" presName="vert1" presStyleCnt="0"/>
      <dgm:spPr/>
    </dgm:pt>
    <dgm:pt modelId="{AF7DC1F9-48C4-4816-B703-F00B85A50ABF}" type="pres">
      <dgm:prSet presAssocID="{CA097ECC-F4C4-445C-9F39-966D21F70419}" presName="thickLine" presStyleLbl="alignNode1" presStyleIdx="1" presStyleCnt="2"/>
      <dgm:spPr/>
    </dgm:pt>
    <dgm:pt modelId="{8EE2603B-E9BE-477D-BDF7-3F521250AD2A}" type="pres">
      <dgm:prSet presAssocID="{CA097ECC-F4C4-445C-9F39-966D21F70419}" presName="horz1" presStyleCnt="0"/>
      <dgm:spPr/>
    </dgm:pt>
    <dgm:pt modelId="{2A71FAB7-0699-409E-B775-2FDC90E64BEB}" type="pres">
      <dgm:prSet presAssocID="{CA097ECC-F4C4-445C-9F39-966D21F70419}" presName="tx1" presStyleLbl="revTx" presStyleIdx="1" presStyleCnt="2"/>
      <dgm:spPr/>
    </dgm:pt>
    <dgm:pt modelId="{A88EAAE4-D1B2-499C-AFBA-B53F7771D4C5}" type="pres">
      <dgm:prSet presAssocID="{CA097ECC-F4C4-445C-9F39-966D21F70419}" presName="vert1" presStyleCnt="0"/>
      <dgm:spPr/>
    </dgm:pt>
  </dgm:ptLst>
  <dgm:cxnLst>
    <dgm:cxn modelId="{C223BF0B-1BC4-470D-9F6D-70B9C160211D}" srcId="{C4AB5EFD-4909-4F80-9D16-BAB42B52EFC3}" destId="{008EFF42-7F18-4D86-95DB-3F65690EC4FE}" srcOrd="0" destOrd="0" parTransId="{B2D37567-4262-437B-9A44-39FDFE749D0E}" sibTransId="{ACEFE2A5-BEDB-446E-954B-AE4D85001D3B}"/>
    <dgm:cxn modelId="{AEF98A25-59FC-40AB-88DD-7C2F24168F66}" type="presOf" srcId="{CA097ECC-F4C4-445C-9F39-966D21F70419}" destId="{2A71FAB7-0699-409E-B775-2FDC90E64BEB}" srcOrd="0" destOrd="0" presId="urn:microsoft.com/office/officeart/2008/layout/LinedList"/>
    <dgm:cxn modelId="{A280BF69-C0D8-4D33-97A6-CD513F850AB2}" type="presOf" srcId="{008EFF42-7F18-4D86-95DB-3F65690EC4FE}" destId="{D13812C3-B885-4FCC-B768-79E2FB316EB6}" srcOrd="0" destOrd="0" presId="urn:microsoft.com/office/officeart/2008/layout/LinedList"/>
    <dgm:cxn modelId="{9BD9834E-8B28-4142-A48C-84A52378A1D1}" type="presOf" srcId="{C4AB5EFD-4909-4F80-9D16-BAB42B52EFC3}" destId="{9940E346-C72C-4E45-9F3B-4AAEB06D8DA7}" srcOrd="0" destOrd="0" presId="urn:microsoft.com/office/officeart/2008/layout/LinedList"/>
    <dgm:cxn modelId="{6684C2D4-1970-43CA-96B1-0DD1A0CDE38F}" srcId="{C4AB5EFD-4909-4F80-9D16-BAB42B52EFC3}" destId="{CA097ECC-F4C4-445C-9F39-966D21F70419}" srcOrd="1" destOrd="0" parTransId="{50DC36F3-C2A4-4A2B-B4CB-63D92451EBDF}" sibTransId="{1252D598-E78A-4F28-B1DD-1D10E3A7A1B0}"/>
    <dgm:cxn modelId="{00D48F2C-B775-4147-801E-B2FE3DBBDCAF}" type="presParOf" srcId="{9940E346-C72C-4E45-9F3B-4AAEB06D8DA7}" destId="{710722C2-1CD1-4D07-A83B-84E39D4ACBEC}" srcOrd="0" destOrd="0" presId="urn:microsoft.com/office/officeart/2008/layout/LinedList"/>
    <dgm:cxn modelId="{C675DA72-DD72-40DD-8635-764EB40483C6}" type="presParOf" srcId="{9940E346-C72C-4E45-9F3B-4AAEB06D8DA7}" destId="{3FC64444-EEE1-4E62-AAC8-3BDC3E6CBEBF}" srcOrd="1" destOrd="0" presId="urn:microsoft.com/office/officeart/2008/layout/LinedList"/>
    <dgm:cxn modelId="{B6A68A52-3238-45EF-B2E4-991B9E33987A}" type="presParOf" srcId="{3FC64444-EEE1-4E62-AAC8-3BDC3E6CBEBF}" destId="{D13812C3-B885-4FCC-B768-79E2FB316EB6}" srcOrd="0" destOrd="0" presId="urn:microsoft.com/office/officeart/2008/layout/LinedList"/>
    <dgm:cxn modelId="{408DC0AF-3630-4A94-974C-BA5393FE6C2C}" type="presParOf" srcId="{3FC64444-EEE1-4E62-AAC8-3BDC3E6CBEBF}" destId="{4F64D7FD-BF0F-4467-B982-2608857A979E}" srcOrd="1" destOrd="0" presId="urn:microsoft.com/office/officeart/2008/layout/LinedList"/>
    <dgm:cxn modelId="{AD9CBB86-3277-4A0D-908C-71FA07429380}" type="presParOf" srcId="{9940E346-C72C-4E45-9F3B-4AAEB06D8DA7}" destId="{AF7DC1F9-48C4-4816-B703-F00B85A50ABF}" srcOrd="2" destOrd="0" presId="urn:microsoft.com/office/officeart/2008/layout/LinedList"/>
    <dgm:cxn modelId="{C7C41230-D2B1-4B25-9A27-0BE5D93E8C6C}" type="presParOf" srcId="{9940E346-C72C-4E45-9F3B-4AAEB06D8DA7}" destId="{8EE2603B-E9BE-477D-BDF7-3F521250AD2A}" srcOrd="3" destOrd="0" presId="urn:microsoft.com/office/officeart/2008/layout/LinedList"/>
    <dgm:cxn modelId="{C98E6AE5-487A-434B-B508-C9BAE9E948A2}" type="presParOf" srcId="{8EE2603B-E9BE-477D-BDF7-3F521250AD2A}" destId="{2A71FAB7-0699-409E-B775-2FDC90E64BEB}" srcOrd="0" destOrd="0" presId="urn:microsoft.com/office/officeart/2008/layout/LinedList"/>
    <dgm:cxn modelId="{CD87F020-D85D-4E67-9055-A0D8D546E4FA}" type="presParOf" srcId="{8EE2603B-E9BE-477D-BDF7-3F521250AD2A}" destId="{A88EAAE4-D1B2-499C-AFBA-B53F7771D4C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BF5BC7-B192-465A-B095-47DB56FB8D1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D99A4AC-81DF-4BFC-8619-7F1CE1D9E524}">
      <dgm:prSet/>
      <dgm:spPr/>
      <dgm:t>
        <a:bodyPr/>
        <a:lstStyle/>
        <a:p>
          <a:r>
            <a:rPr lang="pl-PL" b="1" i="0"/>
            <a:t>Podstawowym błędem jest mylenie wysokich zarobków z dużym majątkiem, co nie jest tożsame.</a:t>
          </a:r>
          <a:endParaRPr lang="en-US"/>
        </a:p>
      </dgm:t>
    </dgm:pt>
    <dgm:pt modelId="{7EB28949-046E-4D46-8403-5AA1E8960884}" type="parTrans" cxnId="{453B5D40-F3E3-4825-BCC0-32916F50A62F}">
      <dgm:prSet/>
      <dgm:spPr/>
      <dgm:t>
        <a:bodyPr/>
        <a:lstStyle/>
        <a:p>
          <a:endParaRPr lang="en-US"/>
        </a:p>
      </dgm:t>
    </dgm:pt>
    <dgm:pt modelId="{F69CF31D-1EF3-480E-9E88-516668EFCD28}" type="sibTrans" cxnId="{453B5D40-F3E3-4825-BCC0-32916F50A62F}">
      <dgm:prSet/>
      <dgm:spPr/>
      <dgm:t>
        <a:bodyPr/>
        <a:lstStyle/>
        <a:p>
          <a:endParaRPr lang="en-US"/>
        </a:p>
      </dgm:t>
    </dgm:pt>
    <dgm:pt modelId="{533DAEDE-D27F-4C86-8DA5-7CE315F90D75}">
      <dgm:prSet/>
      <dgm:spPr/>
      <dgm:t>
        <a:bodyPr/>
        <a:lstStyle/>
        <a:p>
          <a:r>
            <a:rPr lang="pl-PL" b="1" i="0"/>
            <a:t>W społeczeństwie konsumpcyjnym, osoby o wysokich zarobkach przez wystawny tryb życia mogą często nie mieć dużych środków finansowych i kiedy ich ofensywa finansowa osłabnie (po sześćdziesiątce) pozostają często bez wolnych środków finansowych.</a:t>
          </a:r>
          <a:endParaRPr lang="en-US"/>
        </a:p>
      </dgm:t>
    </dgm:pt>
    <dgm:pt modelId="{EC77AD8E-5C67-4345-9614-1A2424D927C7}" type="parTrans" cxnId="{7AA98A30-6D61-4BEB-AC9E-387714D35BB7}">
      <dgm:prSet/>
      <dgm:spPr/>
      <dgm:t>
        <a:bodyPr/>
        <a:lstStyle/>
        <a:p>
          <a:endParaRPr lang="en-US"/>
        </a:p>
      </dgm:t>
    </dgm:pt>
    <dgm:pt modelId="{DCFD5614-4DA2-4129-87AC-54B3A5293B6D}" type="sibTrans" cxnId="{7AA98A30-6D61-4BEB-AC9E-387714D35BB7}">
      <dgm:prSet/>
      <dgm:spPr/>
      <dgm:t>
        <a:bodyPr/>
        <a:lstStyle/>
        <a:p>
          <a:endParaRPr lang="en-US"/>
        </a:p>
      </dgm:t>
    </dgm:pt>
    <dgm:pt modelId="{9E34CA44-C27D-48EC-ABE1-82FA8F6A2C30}" type="pres">
      <dgm:prSet presAssocID="{41BF5BC7-B192-465A-B095-47DB56FB8D14}" presName="linear" presStyleCnt="0">
        <dgm:presLayoutVars>
          <dgm:animLvl val="lvl"/>
          <dgm:resizeHandles val="exact"/>
        </dgm:presLayoutVars>
      </dgm:prSet>
      <dgm:spPr/>
    </dgm:pt>
    <dgm:pt modelId="{06DC5106-8A89-4189-A1AE-29CADBB0B43E}" type="pres">
      <dgm:prSet presAssocID="{DD99A4AC-81DF-4BFC-8619-7F1CE1D9E52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3169E69-71CC-43D5-AED1-037555A12BEF}" type="pres">
      <dgm:prSet presAssocID="{F69CF31D-1EF3-480E-9E88-516668EFCD28}" presName="spacer" presStyleCnt="0"/>
      <dgm:spPr/>
    </dgm:pt>
    <dgm:pt modelId="{380FA371-E56C-4C2C-891E-2AA94A0C0C22}" type="pres">
      <dgm:prSet presAssocID="{533DAEDE-D27F-4C86-8DA5-7CE315F90D7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AA98A30-6D61-4BEB-AC9E-387714D35BB7}" srcId="{41BF5BC7-B192-465A-B095-47DB56FB8D14}" destId="{533DAEDE-D27F-4C86-8DA5-7CE315F90D75}" srcOrd="1" destOrd="0" parTransId="{EC77AD8E-5C67-4345-9614-1A2424D927C7}" sibTransId="{DCFD5614-4DA2-4129-87AC-54B3A5293B6D}"/>
    <dgm:cxn modelId="{8FDEED3A-E831-4325-8A77-4DA526763AC2}" type="presOf" srcId="{41BF5BC7-B192-465A-B095-47DB56FB8D14}" destId="{9E34CA44-C27D-48EC-ABE1-82FA8F6A2C30}" srcOrd="0" destOrd="0" presId="urn:microsoft.com/office/officeart/2005/8/layout/vList2"/>
    <dgm:cxn modelId="{453B5D40-F3E3-4825-BCC0-32916F50A62F}" srcId="{41BF5BC7-B192-465A-B095-47DB56FB8D14}" destId="{DD99A4AC-81DF-4BFC-8619-7F1CE1D9E524}" srcOrd="0" destOrd="0" parTransId="{7EB28949-046E-4D46-8403-5AA1E8960884}" sibTransId="{F69CF31D-1EF3-480E-9E88-516668EFCD28}"/>
    <dgm:cxn modelId="{065AD752-C52D-4B0F-BFE3-DC54A9ABEEB9}" type="presOf" srcId="{DD99A4AC-81DF-4BFC-8619-7F1CE1D9E524}" destId="{06DC5106-8A89-4189-A1AE-29CADBB0B43E}" srcOrd="0" destOrd="0" presId="urn:microsoft.com/office/officeart/2005/8/layout/vList2"/>
    <dgm:cxn modelId="{5E4FFBA5-329F-40DC-A319-50B2CCF86601}" type="presOf" srcId="{533DAEDE-D27F-4C86-8DA5-7CE315F90D75}" destId="{380FA371-E56C-4C2C-891E-2AA94A0C0C22}" srcOrd="0" destOrd="0" presId="urn:microsoft.com/office/officeart/2005/8/layout/vList2"/>
    <dgm:cxn modelId="{E276C14D-DE0A-40AB-9FD5-F67B9EF8AA63}" type="presParOf" srcId="{9E34CA44-C27D-48EC-ABE1-82FA8F6A2C30}" destId="{06DC5106-8A89-4189-A1AE-29CADBB0B43E}" srcOrd="0" destOrd="0" presId="urn:microsoft.com/office/officeart/2005/8/layout/vList2"/>
    <dgm:cxn modelId="{FEB37FB6-05A1-47D3-83E4-DF2EA601404E}" type="presParOf" srcId="{9E34CA44-C27D-48EC-ABE1-82FA8F6A2C30}" destId="{13169E69-71CC-43D5-AED1-037555A12BEF}" srcOrd="1" destOrd="0" presId="urn:microsoft.com/office/officeart/2005/8/layout/vList2"/>
    <dgm:cxn modelId="{90469232-F5C8-43EF-98A7-72B636B5C18F}" type="presParOf" srcId="{9E34CA44-C27D-48EC-ABE1-82FA8F6A2C30}" destId="{380FA371-E56C-4C2C-891E-2AA94A0C0C2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C07FB10-8F6A-4CBE-906C-E2055502B3B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0666722-008D-4519-90DC-D1396D649EAA}">
      <dgm:prSet/>
      <dgm:spPr/>
      <dgm:t>
        <a:bodyPr/>
        <a:lstStyle/>
        <a:p>
          <a:r>
            <a:rPr lang="pl-PL"/>
            <a:t>Wyjazd do Chorwacji lub do Świnoujścia, zamiast na Zanzibar.</a:t>
          </a:r>
          <a:endParaRPr lang="en-US"/>
        </a:p>
      </dgm:t>
    </dgm:pt>
    <dgm:pt modelId="{E6A6277B-8BB9-46E2-A2B8-4ED10914072D}" type="parTrans" cxnId="{3CF82296-CFE4-4D26-86CC-73A16B2E3065}">
      <dgm:prSet/>
      <dgm:spPr/>
      <dgm:t>
        <a:bodyPr/>
        <a:lstStyle/>
        <a:p>
          <a:endParaRPr lang="en-US"/>
        </a:p>
      </dgm:t>
    </dgm:pt>
    <dgm:pt modelId="{0CC461BA-D01D-471F-9040-5A1BAC649200}" type="sibTrans" cxnId="{3CF82296-CFE4-4D26-86CC-73A16B2E3065}">
      <dgm:prSet/>
      <dgm:spPr/>
      <dgm:t>
        <a:bodyPr/>
        <a:lstStyle/>
        <a:p>
          <a:endParaRPr lang="en-US"/>
        </a:p>
      </dgm:t>
    </dgm:pt>
    <dgm:pt modelId="{1415F7F4-468A-4F28-ADD5-87419D53872D}">
      <dgm:prSet/>
      <dgm:spPr/>
      <dgm:t>
        <a:bodyPr/>
        <a:lstStyle/>
        <a:p>
          <a:r>
            <a:rPr lang="pl-PL"/>
            <a:t>Kupno używanego auta średniej klasy, zamiast bardzo drogie nowego auta wysokiej klasy (auta najszybciej tracą na wartości).</a:t>
          </a:r>
          <a:endParaRPr lang="en-US"/>
        </a:p>
      </dgm:t>
    </dgm:pt>
    <dgm:pt modelId="{271F7266-8692-4CED-BB66-FFEC01757979}" type="parTrans" cxnId="{C8F9B147-F94E-4FD0-9E9D-6E2DD77F9DDA}">
      <dgm:prSet/>
      <dgm:spPr/>
      <dgm:t>
        <a:bodyPr/>
        <a:lstStyle/>
        <a:p>
          <a:endParaRPr lang="en-US"/>
        </a:p>
      </dgm:t>
    </dgm:pt>
    <dgm:pt modelId="{06738758-854D-4287-A1DA-46BAA155A8B0}" type="sibTrans" cxnId="{C8F9B147-F94E-4FD0-9E9D-6E2DD77F9DDA}">
      <dgm:prSet/>
      <dgm:spPr/>
      <dgm:t>
        <a:bodyPr/>
        <a:lstStyle/>
        <a:p>
          <a:endParaRPr lang="en-US"/>
        </a:p>
      </dgm:t>
    </dgm:pt>
    <dgm:pt modelId="{7C56C07F-BBB0-4432-9049-527877D3B271}">
      <dgm:prSet/>
      <dgm:spPr/>
      <dgm:t>
        <a:bodyPr/>
        <a:lstStyle/>
        <a:p>
          <a:r>
            <a:rPr lang="pl-PL"/>
            <a:t>Mieszkania w pewnej odległości od centrum lub nawet w mieście satelickim, tak aby nie zaciągać dużego kredytu hipotecznego.</a:t>
          </a:r>
          <a:endParaRPr lang="en-US"/>
        </a:p>
      </dgm:t>
    </dgm:pt>
    <dgm:pt modelId="{B7D10EE7-036B-4AF2-9C1B-A8A53A678577}" type="parTrans" cxnId="{2B50E9E4-5BE1-42DA-B394-DE26A0F1C321}">
      <dgm:prSet/>
      <dgm:spPr/>
      <dgm:t>
        <a:bodyPr/>
        <a:lstStyle/>
        <a:p>
          <a:endParaRPr lang="en-US"/>
        </a:p>
      </dgm:t>
    </dgm:pt>
    <dgm:pt modelId="{D9A84FCE-7799-4CBA-9A9F-9D3D9CAF6876}" type="sibTrans" cxnId="{2B50E9E4-5BE1-42DA-B394-DE26A0F1C321}">
      <dgm:prSet/>
      <dgm:spPr/>
      <dgm:t>
        <a:bodyPr/>
        <a:lstStyle/>
        <a:p>
          <a:endParaRPr lang="en-US"/>
        </a:p>
      </dgm:t>
    </dgm:pt>
    <dgm:pt modelId="{59E6F3A7-99FF-421F-AF48-038836153E63}" type="pres">
      <dgm:prSet presAssocID="{DC07FB10-8F6A-4CBE-906C-E2055502B3B6}" presName="linear" presStyleCnt="0">
        <dgm:presLayoutVars>
          <dgm:animLvl val="lvl"/>
          <dgm:resizeHandles val="exact"/>
        </dgm:presLayoutVars>
      </dgm:prSet>
      <dgm:spPr/>
    </dgm:pt>
    <dgm:pt modelId="{83C73E68-5968-4609-88F4-1F8E500DF164}" type="pres">
      <dgm:prSet presAssocID="{C0666722-008D-4519-90DC-D1396D649EA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3D229E-260B-48D7-9F10-58D7CF25218B}" type="pres">
      <dgm:prSet presAssocID="{0CC461BA-D01D-471F-9040-5A1BAC649200}" presName="spacer" presStyleCnt="0"/>
      <dgm:spPr/>
    </dgm:pt>
    <dgm:pt modelId="{45E66C6D-6958-4A5A-AC60-7C163CFE876C}" type="pres">
      <dgm:prSet presAssocID="{1415F7F4-468A-4F28-ADD5-87419D53872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1E2AE22-A107-4B9F-B587-B177D5F14792}" type="pres">
      <dgm:prSet presAssocID="{06738758-854D-4287-A1DA-46BAA155A8B0}" presName="spacer" presStyleCnt="0"/>
      <dgm:spPr/>
    </dgm:pt>
    <dgm:pt modelId="{A5268477-23C3-4E95-A929-59D79D5E4AD2}" type="pres">
      <dgm:prSet presAssocID="{7C56C07F-BBB0-4432-9049-527877D3B27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0664515-3889-4ADB-A970-853C93CBBCD6}" type="presOf" srcId="{1415F7F4-468A-4F28-ADD5-87419D53872D}" destId="{45E66C6D-6958-4A5A-AC60-7C163CFE876C}" srcOrd="0" destOrd="0" presId="urn:microsoft.com/office/officeart/2005/8/layout/vList2"/>
    <dgm:cxn modelId="{38A84462-AB9A-418B-A0BE-13CA3B4D6846}" type="presOf" srcId="{C0666722-008D-4519-90DC-D1396D649EAA}" destId="{83C73E68-5968-4609-88F4-1F8E500DF164}" srcOrd="0" destOrd="0" presId="urn:microsoft.com/office/officeart/2005/8/layout/vList2"/>
    <dgm:cxn modelId="{C8F9B147-F94E-4FD0-9E9D-6E2DD77F9DDA}" srcId="{DC07FB10-8F6A-4CBE-906C-E2055502B3B6}" destId="{1415F7F4-468A-4F28-ADD5-87419D53872D}" srcOrd="1" destOrd="0" parTransId="{271F7266-8692-4CED-BB66-FFEC01757979}" sibTransId="{06738758-854D-4287-A1DA-46BAA155A8B0}"/>
    <dgm:cxn modelId="{3CF82296-CFE4-4D26-86CC-73A16B2E3065}" srcId="{DC07FB10-8F6A-4CBE-906C-E2055502B3B6}" destId="{C0666722-008D-4519-90DC-D1396D649EAA}" srcOrd="0" destOrd="0" parTransId="{E6A6277B-8BB9-46E2-A2B8-4ED10914072D}" sibTransId="{0CC461BA-D01D-471F-9040-5A1BAC649200}"/>
    <dgm:cxn modelId="{C99AC2DE-8978-4776-A319-27A9191D9A60}" type="presOf" srcId="{7C56C07F-BBB0-4432-9049-527877D3B271}" destId="{A5268477-23C3-4E95-A929-59D79D5E4AD2}" srcOrd="0" destOrd="0" presId="urn:microsoft.com/office/officeart/2005/8/layout/vList2"/>
    <dgm:cxn modelId="{2B50E9E4-5BE1-42DA-B394-DE26A0F1C321}" srcId="{DC07FB10-8F6A-4CBE-906C-E2055502B3B6}" destId="{7C56C07F-BBB0-4432-9049-527877D3B271}" srcOrd="2" destOrd="0" parTransId="{B7D10EE7-036B-4AF2-9C1B-A8A53A678577}" sibTransId="{D9A84FCE-7799-4CBA-9A9F-9D3D9CAF6876}"/>
    <dgm:cxn modelId="{3B0392FD-B73C-43A5-A1A5-F032828497E8}" type="presOf" srcId="{DC07FB10-8F6A-4CBE-906C-E2055502B3B6}" destId="{59E6F3A7-99FF-421F-AF48-038836153E63}" srcOrd="0" destOrd="0" presId="urn:microsoft.com/office/officeart/2005/8/layout/vList2"/>
    <dgm:cxn modelId="{98CA197A-1E0C-46B1-9CFD-62B2A6F8DB24}" type="presParOf" srcId="{59E6F3A7-99FF-421F-AF48-038836153E63}" destId="{83C73E68-5968-4609-88F4-1F8E500DF164}" srcOrd="0" destOrd="0" presId="urn:microsoft.com/office/officeart/2005/8/layout/vList2"/>
    <dgm:cxn modelId="{28967F2A-BF6F-4FEB-9DAE-BD4E6662DF55}" type="presParOf" srcId="{59E6F3A7-99FF-421F-AF48-038836153E63}" destId="{813D229E-260B-48D7-9F10-58D7CF25218B}" srcOrd="1" destOrd="0" presId="urn:microsoft.com/office/officeart/2005/8/layout/vList2"/>
    <dgm:cxn modelId="{C8E180F3-8D28-4894-8C47-22237708A8B0}" type="presParOf" srcId="{59E6F3A7-99FF-421F-AF48-038836153E63}" destId="{45E66C6D-6958-4A5A-AC60-7C163CFE876C}" srcOrd="2" destOrd="0" presId="urn:microsoft.com/office/officeart/2005/8/layout/vList2"/>
    <dgm:cxn modelId="{B3757862-FB1E-455D-AF2E-5231718F8817}" type="presParOf" srcId="{59E6F3A7-99FF-421F-AF48-038836153E63}" destId="{D1E2AE22-A107-4B9F-B587-B177D5F14792}" srcOrd="3" destOrd="0" presId="urn:microsoft.com/office/officeart/2005/8/layout/vList2"/>
    <dgm:cxn modelId="{9DA56EFD-D62B-4BB5-BEF4-6C4E79333FF7}" type="presParOf" srcId="{59E6F3A7-99FF-421F-AF48-038836153E63}" destId="{A5268477-23C3-4E95-A929-59D79D5E4AD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0C9794-7919-41E9-9AC0-475423D83C50}">
      <dsp:nvSpPr>
        <dsp:cNvPr id="0" name=""/>
        <dsp:cNvSpPr/>
      </dsp:nvSpPr>
      <dsp:spPr>
        <a:xfrm>
          <a:off x="0" y="96797"/>
          <a:ext cx="4828172" cy="17714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Dobrą praktyką jest posiadanie tzw. funduszu bezpieczeństwa;</a:t>
          </a:r>
          <a:endParaRPr lang="en-US" sz="2500" kern="1200"/>
        </a:p>
      </dsp:txBody>
      <dsp:txXfrm>
        <a:off x="86475" y="183272"/>
        <a:ext cx="4655222" cy="1598503"/>
      </dsp:txXfrm>
    </dsp:sp>
    <dsp:sp modelId="{54347567-9107-4898-9F97-2A0847ACEB37}">
      <dsp:nvSpPr>
        <dsp:cNvPr id="0" name=""/>
        <dsp:cNvSpPr/>
      </dsp:nvSpPr>
      <dsp:spPr>
        <a:xfrm>
          <a:off x="0" y="1940250"/>
          <a:ext cx="4828172" cy="17714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Jest to kwota pieniędzy, którą uzbieraliśmy i pozwala nam przetrwać okres trudności (np.: utrata pracy lub bezrobocie);</a:t>
          </a:r>
          <a:endParaRPr lang="en-US" sz="2500" kern="1200"/>
        </a:p>
      </dsp:txBody>
      <dsp:txXfrm>
        <a:off x="86475" y="2026725"/>
        <a:ext cx="4655222" cy="1598503"/>
      </dsp:txXfrm>
    </dsp:sp>
    <dsp:sp modelId="{5FE773E4-5187-485D-A6D7-3D6D8CBF6207}">
      <dsp:nvSpPr>
        <dsp:cNvPr id="0" name=""/>
        <dsp:cNvSpPr/>
      </dsp:nvSpPr>
      <dsp:spPr>
        <a:xfrm>
          <a:off x="0" y="3783704"/>
          <a:ext cx="4828172" cy="17714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Idealnie, gdybyśmy mogli przeżyć z tego funduszu min.  6 miesięcy w trakcie utraty pracy.</a:t>
          </a:r>
          <a:endParaRPr lang="en-US" sz="2500" kern="1200"/>
        </a:p>
      </dsp:txBody>
      <dsp:txXfrm>
        <a:off x="86475" y="3870179"/>
        <a:ext cx="4655222" cy="15985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7E489-86EE-4A5A-85A5-373C199BDDB3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58AF7-059A-49F4-AB7F-BB0250106C42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Ciekawym rozwiązaniem wskazywanym przez trenerów finansowych (np.: Bodo Schaffera) jest niewielki fundusz gotówkowy noszony przy sobie;</a:t>
          </a:r>
          <a:endParaRPr lang="en-US" sz="2600" kern="1200"/>
        </a:p>
      </dsp:txBody>
      <dsp:txXfrm>
        <a:off x="0" y="2492"/>
        <a:ext cx="6492875" cy="1700138"/>
      </dsp:txXfrm>
    </dsp:sp>
    <dsp:sp modelId="{EECA677C-DF61-45F1-8F6E-240530DD782C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A9A550-B00C-41E0-B3ED-5C70F7B1581E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Posiadanie przy sobie stałej porcji gotówki (np. 1000 PLN) uczy nas oszczędności i kontroli nad własnymi wydatkami (ustalamy, że jest to kwota nienaruszalna);</a:t>
          </a:r>
          <a:endParaRPr lang="en-US" sz="2600" kern="1200"/>
        </a:p>
      </dsp:txBody>
      <dsp:txXfrm>
        <a:off x="0" y="1702630"/>
        <a:ext cx="6492875" cy="1700138"/>
      </dsp:txXfrm>
    </dsp:sp>
    <dsp:sp modelId="{D0D1047C-2D22-4686-92EF-6651FE5FEE8A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07238-6D7D-4E79-9600-0FE66F8B4F1B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Wykorzystanie gotówki w stosunku do karty kredytowej pozwoli nam często łatwiej „dostrzec” nasze wydatki;</a:t>
          </a:r>
          <a:endParaRPr lang="en-US" sz="2600" kern="1200"/>
        </a:p>
      </dsp:txBody>
      <dsp:txXfrm>
        <a:off x="0" y="3402769"/>
        <a:ext cx="6492875" cy="1700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0D2D9-43BA-47FF-B82E-68F5816BEE3F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56088-992A-4642-92E2-D7FE178B1EE1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 dirty="0"/>
            <a:t>Przelicz kapitał końcowy po 5 latach jeśli wpłacono do banku 2000 PLN przy kapitalizacji rocznej 3%.</a:t>
          </a:r>
          <a:endParaRPr lang="en-US" sz="4000" kern="1200" dirty="0"/>
        </a:p>
      </dsp:txBody>
      <dsp:txXfrm>
        <a:off x="0" y="0"/>
        <a:ext cx="6492875" cy="2552700"/>
      </dsp:txXfrm>
    </dsp:sp>
    <dsp:sp modelId="{73E39933-1DF7-45D6-8C84-029731F384F5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AE2E1-0D17-4938-9614-64650F51EB50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000" kern="1200"/>
            <a:t>A jakby wyglądała sytuacja przy kapitalizacji półrocznej?</a:t>
          </a:r>
          <a:endParaRPr lang="en-US" sz="4000" kern="1200"/>
        </a:p>
      </dsp:txBody>
      <dsp:txXfrm>
        <a:off x="0" y="2552700"/>
        <a:ext cx="6492875" cy="25527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46D0A-5947-4D41-84D9-E8739780993F}">
      <dsp:nvSpPr>
        <dsp:cNvPr id="0" name=""/>
        <dsp:cNvSpPr/>
      </dsp:nvSpPr>
      <dsp:spPr>
        <a:xfrm>
          <a:off x="0" y="165300"/>
          <a:ext cx="6492875" cy="23485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Jedną z potencjalnie błędnych decyzji podejmowanych przez wiele osób jest wypisywanie się z Pracowniczych Planów Kapitałów (PPK).</a:t>
          </a:r>
          <a:endParaRPr lang="en-US" sz="2700" kern="1200" dirty="0"/>
        </a:p>
      </dsp:txBody>
      <dsp:txXfrm>
        <a:off x="114645" y="279945"/>
        <a:ext cx="6263585" cy="2119229"/>
      </dsp:txXfrm>
    </dsp:sp>
    <dsp:sp modelId="{9A43A41B-A7FA-49AF-A65D-E3654136BEF4}">
      <dsp:nvSpPr>
        <dsp:cNvPr id="0" name=""/>
        <dsp:cNvSpPr/>
      </dsp:nvSpPr>
      <dsp:spPr>
        <a:xfrm>
          <a:off x="0" y="2591580"/>
          <a:ext cx="6492875" cy="23485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Dane na styczeń 2021 wskazywały, że blisko 77% osób wypisało się z PPK co wskazuje na brak zrozumienia założeń programu i jego potencjału dla budowania naszego bezpieczeństwa finansowego.</a:t>
          </a:r>
          <a:endParaRPr lang="en-US" sz="2700" kern="1200" dirty="0"/>
        </a:p>
      </dsp:txBody>
      <dsp:txXfrm>
        <a:off x="114645" y="2706225"/>
        <a:ext cx="6263585" cy="21192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70577-4D49-49CE-912A-612DB9D7B2C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9DF49-23D7-41E4-89DA-A21E82AE2DE5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Po ukończeniu 60 lat możesz wypłacić jednorazowo 25% kwoty bez podatku od zysków kapitałowych;</a:t>
          </a:r>
          <a:endParaRPr lang="en-US" sz="2500" kern="1200"/>
        </a:p>
      </dsp:txBody>
      <dsp:txXfrm>
        <a:off x="0" y="0"/>
        <a:ext cx="6492875" cy="1276350"/>
      </dsp:txXfrm>
    </dsp:sp>
    <dsp:sp modelId="{AA449356-99CD-4E90-96DF-8660FFC6BBDB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C7764-E0B8-470F-8592-06BEA43C5262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Resztę otrzymasz co miesiąc przez min. 10 lat jako dodatek do emerytury;</a:t>
          </a:r>
          <a:endParaRPr lang="en-US" sz="2500" kern="1200"/>
        </a:p>
      </dsp:txBody>
      <dsp:txXfrm>
        <a:off x="0" y="1276350"/>
        <a:ext cx="6492875" cy="1276350"/>
      </dsp:txXfrm>
    </dsp:sp>
    <dsp:sp modelId="{86D8E355-A80E-427E-AC6E-477A3E384217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2963A-7F16-4417-8023-A9FA722B8EB9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Możesz też wykorzystać pieniądze jako wkład na mieszkanie (przy pewnych założeniach),a także w przypadku poważnej choroby w rodzinie; </a:t>
          </a:r>
          <a:endParaRPr lang="en-US" sz="2500" kern="1200"/>
        </a:p>
      </dsp:txBody>
      <dsp:txXfrm>
        <a:off x="0" y="2552700"/>
        <a:ext cx="6492875" cy="1276350"/>
      </dsp:txXfrm>
    </dsp:sp>
    <dsp:sp modelId="{D281EDA5-C77E-4115-8109-F2DECA30B06F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71189-D804-491C-88C7-5ED6BDD5D35A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Im dłużej oszczędzasz tym więcej zgromadzisz w tej „poduszce bezpieczeństwa”;</a:t>
          </a:r>
          <a:endParaRPr lang="en-US" sz="2500" kern="1200"/>
        </a:p>
      </dsp:txBody>
      <dsp:txXfrm>
        <a:off x="0" y="3829050"/>
        <a:ext cx="6492875" cy="12763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A9E7B-7F76-47D8-9211-A1F417F4B98C}">
      <dsp:nvSpPr>
        <dsp:cNvPr id="0" name=""/>
        <dsp:cNvSpPr/>
      </dsp:nvSpPr>
      <dsp:spPr>
        <a:xfrm>
          <a:off x="0" y="23164"/>
          <a:ext cx="6263640" cy="17714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Obejrzyjmy film z bajką Ezopa o oszczędzaniu i niefrasobliwości:</a:t>
          </a:r>
          <a:endParaRPr lang="en-US" sz="2500" kern="1200" dirty="0"/>
        </a:p>
      </dsp:txBody>
      <dsp:txXfrm>
        <a:off x="86475" y="109639"/>
        <a:ext cx="6090690" cy="1598503"/>
      </dsp:txXfrm>
    </dsp:sp>
    <dsp:sp modelId="{45B01241-B907-49B6-B393-B5BCE4FB765F}">
      <dsp:nvSpPr>
        <dsp:cNvPr id="0" name=""/>
        <dsp:cNvSpPr/>
      </dsp:nvSpPr>
      <dsp:spPr>
        <a:xfrm>
          <a:off x="0" y="1866617"/>
          <a:ext cx="6263640" cy="17714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>
              <a:hlinkClick xmlns:r="http://schemas.openxmlformats.org/officeDocument/2006/relationships" r:id="rId1"/>
            </a:rPr>
            <a:t>Mrówka i konik polny - bajka – YouTube</a:t>
          </a:r>
          <a:r>
            <a:rPr lang="pl-PL" sz="2500" kern="1200"/>
            <a:t> </a:t>
          </a:r>
          <a:endParaRPr lang="en-US" sz="2500" kern="1200"/>
        </a:p>
      </dsp:txBody>
      <dsp:txXfrm>
        <a:off x="86475" y="1953092"/>
        <a:ext cx="6090690" cy="1598503"/>
      </dsp:txXfrm>
    </dsp:sp>
    <dsp:sp modelId="{78569A1A-600F-439D-9043-B441B3A99BBD}">
      <dsp:nvSpPr>
        <dsp:cNvPr id="0" name=""/>
        <dsp:cNvSpPr/>
      </dsp:nvSpPr>
      <dsp:spPr>
        <a:xfrm>
          <a:off x="0" y="3710070"/>
          <a:ext cx="6263640" cy="17714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Jedna grupa wybiera Konika Polnego, druga </a:t>
          </a:r>
          <a:r>
            <a:rPr lang="pl-PL" sz="2500" kern="1200" dirty="0" err="1"/>
            <a:t>Mrówke</a:t>
          </a:r>
          <a:r>
            <a:rPr lang="pl-PL" sz="2500" kern="1200" dirty="0"/>
            <a:t> i wypisuje po 7 korzyści z danego myślenia. Następnie dyskusja grupowa (max 15 min).</a:t>
          </a:r>
          <a:endParaRPr lang="en-US" sz="2500" kern="1200" dirty="0"/>
        </a:p>
      </dsp:txBody>
      <dsp:txXfrm>
        <a:off x="86475" y="3796545"/>
        <a:ext cx="6090690" cy="15985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722C2-1CD1-4D07-A83B-84E39D4ACBEC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812C3-B885-4FCC-B768-79E2FB316EB6}">
      <dsp:nvSpPr>
        <dsp:cNvPr id="0" name=""/>
        <dsp:cNvSpPr/>
      </dsp:nvSpPr>
      <dsp:spPr>
        <a:xfrm>
          <a:off x="0" y="0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„</a:t>
          </a:r>
          <a:r>
            <a:rPr lang="pl-PL" sz="2600" b="0" i="0" kern="1200"/>
            <a:t>„Ci ludzie nie mogą być milionerami. Oni nie wyglądają jak milionerzy, oni nie ubierają się jak milionerzy, nie jedzą jak milionerzy, nie zachowują się jak milionerzy – nawet nie mają imion milionerów. Kim są więc milionerzy, którzy nie wyglądają jak milionerzy?”</a:t>
          </a:r>
          <a:endParaRPr lang="en-US" sz="2600" kern="1200"/>
        </a:p>
      </dsp:txBody>
      <dsp:txXfrm>
        <a:off x="0" y="0"/>
        <a:ext cx="6263640" cy="2752343"/>
      </dsp:txXfrm>
    </dsp:sp>
    <dsp:sp modelId="{AF7DC1F9-48C4-4816-B703-F00B85A50ABF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1FAB7-0699-409E-B775-2FDC90E64BEB}">
      <dsp:nvSpPr>
        <dsp:cNvPr id="0" name=""/>
        <dsp:cNvSpPr/>
      </dsp:nvSpPr>
      <dsp:spPr>
        <a:xfrm>
          <a:off x="0" y="2752343"/>
          <a:ext cx="6263640" cy="2752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600" kern="1200"/>
            <a:t>(</a:t>
          </a:r>
          <a:r>
            <a:rPr lang="en-US" sz="2600" b="0" i="0" kern="1200"/>
            <a:t>Thomas Stanley, William Danko, „Millionaire Next Door: The Surprising Facts of America’s Wealthy”, Pocket Books USA 1996, s. 7.</a:t>
          </a:r>
          <a:r>
            <a:rPr lang="pl-PL" sz="2600" b="0" i="0" kern="1200"/>
            <a:t>) </a:t>
          </a:r>
          <a:endParaRPr lang="en-US" sz="2600" kern="1200"/>
        </a:p>
      </dsp:txBody>
      <dsp:txXfrm>
        <a:off x="0" y="2752343"/>
        <a:ext cx="6263640" cy="27523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C5106-8A89-4189-A1AE-29CADBB0B43E}">
      <dsp:nvSpPr>
        <dsp:cNvPr id="0" name=""/>
        <dsp:cNvSpPr/>
      </dsp:nvSpPr>
      <dsp:spPr>
        <a:xfrm>
          <a:off x="0" y="284476"/>
          <a:ext cx="6263640" cy="243330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i="0" kern="1200"/>
            <a:t>Podstawowym błędem jest mylenie wysokich zarobków z dużym majątkiem, co nie jest tożsame.</a:t>
          </a:r>
          <a:endParaRPr lang="en-US" sz="2400" kern="1200"/>
        </a:p>
      </dsp:txBody>
      <dsp:txXfrm>
        <a:off x="118784" y="403260"/>
        <a:ext cx="6026072" cy="2195739"/>
      </dsp:txXfrm>
    </dsp:sp>
    <dsp:sp modelId="{380FA371-E56C-4C2C-891E-2AA94A0C0C22}">
      <dsp:nvSpPr>
        <dsp:cNvPr id="0" name=""/>
        <dsp:cNvSpPr/>
      </dsp:nvSpPr>
      <dsp:spPr>
        <a:xfrm>
          <a:off x="0" y="2786903"/>
          <a:ext cx="6263640" cy="243330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i="0" kern="1200"/>
            <a:t>W społeczeństwie konsumpcyjnym, osoby o wysokich zarobkach przez wystawny tryb życia mogą często nie mieć dużych środków finansowych i kiedy ich ofensywa finansowa osłabnie (po sześćdziesiątce) pozostają często bez wolnych środków finansowych.</a:t>
          </a:r>
          <a:endParaRPr lang="en-US" sz="2400" kern="1200"/>
        </a:p>
      </dsp:txBody>
      <dsp:txXfrm>
        <a:off x="118784" y="2905687"/>
        <a:ext cx="6026072" cy="21957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3E68-5968-4609-88F4-1F8E500DF164}">
      <dsp:nvSpPr>
        <dsp:cNvPr id="0" name=""/>
        <dsp:cNvSpPr/>
      </dsp:nvSpPr>
      <dsp:spPr>
        <a:xfrm>
          <a:off x="0" y="582570"/>
          <a:ext cx="6263640" cy="13985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Wyjazd do Chorwacji lub do Świnoujścia, zamiast na Zanzibar.</a:t>
          </a:r>
          <a:endParaRPr lang="en-US" sz="2500" kern="1200"/>
        </a:p>
      </dsp:txBody>
      <dsp:txXfrm>
        <a:off x="68270" y="650840"/>
        <a:ext cx="6127100" cy="1261975"/>
      </dsp:txXfrm>
    </dsp:sp>
    <dsp:sp modelId="{45E66C6D-6958-4A5A-AC60-7C163CFE876C}">
      <dsp:nvSpPr>
        <dsp:cNvPr id="0" name=""/>
        <dsp:cNvSpPr/>
      </dsp:nvSpPr>
      <dsp:spPr>
        <a:xfrm>
          <a:off x="0" y="2053086"/>
          <a:ext cx="6263640" cy="139851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Kupno używanego auta średniej klasy, zamiast bardzo drogie nowego auta wysokiej klasy (auta najszybciej tracą na wartości).</a:t>
          </a:r>
          <a:endParaRPr lang="en-US" sz="2500" kern="1200"/>
        </a:p>
      </dsp:txBody>
      <dsp:txXfrm>
        <a:off x="68270" y="2121356"/>
        <a:ext cx="6127100" cy="1261975"/>
      </dsp:txXfrm>
    </dsp:sp>
    <dsp:sp modelId="{A5268477-23C3-4E95-A929-59D79D5E4AD2}">
      <dsp:nvSpPr>
        <dsp:cNvPr id="0" name=""/>
        <dsp:cNvSpPr/>
      </dsp:nvSpPr>
      <dsp:spPr>
        <a:xfrm>
          <a:off x="0" y="3523601"/>
          <a:ext cx="6263640" cy="139851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Mieszkania w pewnej odległości od centrum lub nawet w mieście satelickim, tak aby nie zaciągać dużego kredytu hipotecznego.</a:t>
          </a:r>
          <a:endParaRPr lang="en-US" sz="2500" kern="1200"/>
        </a:p>
      </dsp:txBody>
      <dsp:txXfrm>
        <a:off x="68270" y="3591871"/>
        <a:ext cx="6127100" cy="1261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74CD5-3A33-4542-BA3A-8C6771591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705EF3B-1E11-474C-82E9-584A889BF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823D1C-016E-4ECA-A259-3FDBA381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C81B1A-9C92-4639-9BA0-90CB64D9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45FCCA-E4E4-41A5-8DFF-AF31E0C0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7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CC0FC0-1F7E-408C-95D3-9D5C715C2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B51CCC9-1AF6-4F5B-B671-7E86ECDA0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568959-CC3C-4469-BF1A-2A46D2FF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604637-AEB6-4684-8A38-3A57E08D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B44594-5593-4D78-9FF7-17A3D041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35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7074E4-BEAF-493C-90A2-C57A0C321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EAD32A4-7462-4DE7-A45A-F6E35804A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41B1E-C26F-4EC5-8833-FBD30F0B8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83BFD9-6649-4EFB-9CA1-1F9527F5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8C5A4D-0F62-467E-83D7-E551B5F3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94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7829C-4793-4AE3-AC4C-BC31011DE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009C11-D0DC-4B59-8346-C771BAACE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B66D19-9D27-465F-B8C9-2A33CDAC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6B384E-E193-4447-BB50-C57A947D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101F83-8EC4-413E-A6DC-9346054D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455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BC52F6-8C7D-4F03-8B06-60265219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43FF92C-B2C9-4A02-B703-C6217870C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37306F-7B20-48A5-82F3-E9706B79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9873B6-FA2B-4E95-8243-AF8481902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9ACE72-2DEE-4286-94A8-618DB7C72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0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A4CFF9-406B-41FA-B29D-9668313EB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A499CF-D0BB-48B6-9CED-93CA1FFF9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50AA81-7C4C-4C12-B7ED-B05422C5B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7FFC04-9EF7-43BF-99B5-1B267087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FF3B26-4274-45CB-9461-5824B681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F82350-DC81-47A2-A87A-0A08537A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15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50B3F1-489A-45BC-9072-F059D56E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BEBB08-5533-4FAF-B32A-7F1E5717E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2E9172-9B69-4FEE-AFD5-7803CFEE2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3B16E50-18FE-4833-BC0E-79C7A56E3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7F009A3-77B4-48A6-B94C-C8969C847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84BEE7B-47F1-41B8-B246-2582EACC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9EC51FE-A98E-47A9-951C-0581CFE4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1C42346-7DF3-44A5-9FF7-28743C54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1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6E209E-AFAE-4086-8235-BCBB991DB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7A6334B-E6AC-4F6E-841F-EF61D341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97E8BDE-EFC5-4E24-8FD0-37B98C53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E7C0871-B57C-42E5-9690-2A00FA81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66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107C02F-A8A4-41E6-B877-602288B8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134DA83-1BDE-41F5-A40B-DFB61BA3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A2D2AF-BCD0-48E8-972E-983E21AF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30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BF082-902F-49FC-BBBD-625E437A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4F9BCD-4E08-4A49-9647-7E6ED1390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575542-FC15-4E4E-BA20-E05DC9E9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B17846-9A3A-4946-8C2A-69EF469E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8103BC6-C632-4F60-B35F-F800596FE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B8280C-144F-4858-A647-0D92B0F0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486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1F84F-3EF3-4E45-BD2F-46DD7E5C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4EE52FF-7188-4B34-9AD9-E391B027B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0AA4423-8032-4EE4-9220-3425F155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45DC97F-CA45-4F3E-8961-C0C022C6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DF788D-0997-4DA0-92E5-79F256E37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10DA819-7559-4FF6-B66B-0C4C1D7AF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6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9015BE7-B8E1-4EFE-B1DF-5B3F7F4A0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7AEEAD-EAD0-45F0-B4A5-6D7FF5E76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2E15EEF-190F-4138-A14F-BE1D51BEB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29FF3-CAB5-43BD-AEC2-A038130A3146}" type="datetimeFigureOut">
              <a:rPr lang="pl-PL" smtClean="0"/>
              <a:t>01.01.2022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EC7B7AC-4ED6-4284-BC8D-64CEFC70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282027-0733-4F7C-A050-C6968B853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791BC-4121-444E-87C7-FD0B10389C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933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95EF88B-E7E2-43FC-A950-3801A5878D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9" r="25440" b="2094"/>
          <a:stretch/>
        </p:blipFill>
        <p:spPr>
          <a:xfrm>
            <a:off x="20" y="584909"/>
            <a:ext cx="5718616" cy="5509675"/>
          </a:xfrm>
          <a:custGeom>
            <a:avLst/>
            <a:gdLst/>
            <a:ahLst/>
            <a:cxnLst/>
            <a:rect l="l" t="t" r="r" b="b"/>
            <a:pathLst>
              <a:path w="5718636" h="5509675">
                <a:moveTo>
                  <a:pt x="0" y="0"/>
                </a:moveTo>
                <a:lnTo>
                  <a:pt x="2672821" y="0"/>
                </a:lnTo>
                <a:lnTo>
                  <a:pt x="2673116" y="639"/>
                </a:lnTo>
                <a:lnTo>
                  <a:pt x="3175662" y="639"/>
                </a:lnTo>
                <a:lnTo>
                  <a:pt x="5718636" y="5509675"/>
                </a:lnTo>
                <a:lnTo>
                  <a:pt x="502842" y="5509675"/>
                </a:lnTo>
                <a:lnTo>
                  <a:pt x="502842" y="5509036"/>
                </a:lnTo>
                <a:lnTo>
                  <a:pt x="0" y="5509036"/>
                </a:lnTo>
                <a:close/>
              </a:path>
            </a:pathLst>
          </a:cu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7CDB40A-75BB-4498-A20B-59C3984A3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2619" y="585526"/>
            <a:ext cx="8349381" cy="5509038"/>
          </a:xfrm>
          <a:custGeom>
            <a:avLst/>
            <a:gdLst>
              <a:gd name="connsiteX0" fmla="*/ 0 w 8349381"/>
              <a:gd name="connsiteY0" fmla="*/ 0 h 5509038"/>
              <a:gd name="connsiteX1" fmla="*/ 8349381 w 8349381"/>
              <a:gd name="connsiteY1" fmla="*/ 0 h 5509038"/>
              <a:gd name="connsiteX2" fmla="*/ 5806407 w 8349381"/>
              <a:gd name="connsiteY2" fmla="*/ 5509038 h 5509038"/>
              <a:gd name="connsiteX3" fmla="*/ 0 w 8349381"/>
              <a:gd name="connsiteY3" fmla="*/ 5509038 h 550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9381" h="5509038">
                <a:moveTo>
                  <a:pt x="0" y="0"/>
                </a:moveTo>
                <a:lnTo>
                  <a:pt x="8349381" y="0"/>
                </a:lnTo>
                <a:lnTo>
                  <a:pt x="5806407" y="5509038"/>
                </a:lnTo>
                <a:lnTo>
                  <a:pt x="0" y="5509038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368F0F-25F2-44BA-8395-5661D7A09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6272" y="3651047"/>
            <a:ext cx="5370576" cy="911117"/>
          </a:xfrm>
        </p:spPr>
        <p:txBody>
          <a:bodyPr>
            <a:normAutofit/>
          </a:bodyPr>
          <a:lstStyle/>
          <a:p>
            <a:pPr algn="l"/>
            <a:endParaRPr lang="pl-PL" sz="2000">
              <a:solidFill>
                <a:srgbClr val="FFFFFF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B8A040-6E81-4839-87DF-F680A9F96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747" y="1408814"/>
            <a:ext cx="5683102" cy="2235277"/>
          </a:xfrm>
        </p:spPr>
        <p:txBody>
          <a:bodyPr>
            <a:normAutofit/>
          </a:bodyPr>
          <a:lstStyle/>
          <a:p>
            <a:pPr algn="l"/>
            <a:r>
              <a:rPr lang="pl-PL" sz="4600">
                <a:solidFill>
                  <a:srgbClr val="FFFFFF"/>
                </a:solidFill>
              </a:rPr>
              <a:t>Moduł 3 – jak uniknąć wpadnięcia w długi?</a:t>
            </a:r>
            <a:br>
              <a:rPr lang="pl-PL" sz="4600">
                <a:solidFill>
                  <a:srgbClr val="FFFFFF"/>
                </a:solidFill>
              </a:rPr>
            </a:br>
            <a:endParaRPr lang="pl-PL" sz="4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17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80FFA8EC-3BBB-4A72-971A-3792A9A4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Dlaczego warto być w PPK?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9DA712A-399C-4A25-BF2B-B926939B9A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77534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5846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5BBCFA-2C73-4916-8462-C388276E5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chemeClr val="bg1"/>
                </a:solidFill>
              </a:rPr>
              <a:t>Bajka o Mrówce i Koniku Polnym </a:t>
            </a:r>
            <a:br>
              <a:rPr lang="pl-PL" sz="6000">
                <a:solidFill>
                  <a:schemeClr val="bg1"/>
                </a:solidFill>
              </a:rPr>
            </a:br>
            <a:r>
              <a:rPr lang="pl-PL" sz="6000">
                <a:solidFill>
                  <a:schemeClr val="bg1"/>
                </a:solidFill>
              </a:rPr>
              <a:t>(zadanie grupowe)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19E3F23-8BF0-4D00-B729-9A0BC4526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18964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064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60D7BC1-E237-434A-B2E7-22FB92A02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5100">
                <a:solidFill>
                  <a:schemeClr val="bg1"/>
                </a:solidFill>
              </a:rPr>
              <a:t>Badania nad zamożnością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7894F04-6FE7-499C-BEFA-D2B9D0E1D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08248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839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A91130D-E893-4120-9452-F12D4B4BA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Defensywa lub Ofensywa Finansowa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3B198809-4687-43D3-A404-4A3D1A0BB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pl-PL" sz="2400" b="1" i="0">
                <a:effectLst/>
              </a:rPr>
              <a:t>na sytuację majątkową osoby w ciągu życia w dużym stopniu wpływa podejście do gospodarowania pieniędzy – defensywa lub ofensywa finansowa.</a:t>
            </a:r>
          </a:p>
          <a:p>
            <a:endParaRPr lang="pl-PL" sz="2400" b="1"/>
          </a:p>
          <a:p>
            <a:r>
              <a:rPr lang="pl-PL" sz="2400" b="1" i="0">
                <a:effectLst/>
              </a:rPr>
              <a:t> </a:t>
            </a:r>
            <a:r>
              <a:rPr lang="pl-PL" sz="2400" b="0" i="0">
                <a:effectLst/>
              </a:rPr>
              <a:t>Ofensywę rozumiemy jako umiejętność zarabiania pieniędzy i zwiększania swojego dochodu, defensywę zaś jako umiejętność oszczędzania, a także planowania swoich wydatków.</a:t>
            </a:r>
            <a:endParaRPr lang="pl-PL" sz="2400" b="1" i="0">
              <a:effectLst/>
            </a:endParaRPr>
          </a:p>
          <a:p>
            <a:endParaRPr lang="pl-PL" sz="2400" b="1">
              <a:latin typeface="Raleway" pitchFamily="2" charset="-18"/>
            </a:endParaRPr>
          </a:p>
          <a:p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2577243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AB4F25B-005D-4FBA-8C82-AAA6DC5FA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chemeClr val="bg1"/>
                </a:solidFill>
              </a:rPr>
              <a:t>Co to budowanie majątku?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F053E45-736D-44FD-A7F1-C4200D9AF3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70273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928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A0E9909-A451-47BE-8593-44394C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Życie poniżej możliwości finansowych 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E5E5F6-D44D-4B2A-A744-8A8C3AF0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endParaRPr lang="pl-PL" b="0" i="0" dirty="0">
              <a:effectLst/>
              <a:latin typeface="Raleway" pitchFamily="2" charset="-18"/>
            </a:endParaRPr>
          </a:p>
          <a:p>
            <a:r>
              <a:rPr lang="pl-PL" b="0" i="0" dirty="0">
                <a:effectLst/>
              </a:rPr>
              <a:t>Najważniejszym wkładem prof. Thomasa J. Stanleya oraz prof. Williama D. Danko było pokazanie, że osoby zamożne w Stanach Zjednoczonych nie żyją na wysokim poziomie, dlatego udaje im się odłożyć znaczne sumy pieniędzy i zapewnić sobie komfort finansowy przez całe życie. </a:t>
            </a:r>
            <a:endParaRPr lang="pl-PL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81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3F83E3-5FF0-42FA-A3D6-1A59F0793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pl-PL" sz="6000">
                <a:solidFill>
                  <a:schemeClr val="bg1"/>
                </a:solidFill>
              </a:rPr>
              <a:t>Nie chesz wpadać w długi. Rozważ…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2C1BD151-6C40-4301-A75B-665B90D79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2360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271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60C627-69D1-4276-9730-4FE6F627E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pl-PL"/>
              <a:t>Jeśli bierzesz kredyt:</a:t>
            </a:r>
          </a:p>
        </p:txBody>
      </p:sp>
      <p:pic>
        <p:nvPicPr>
          <p:cNvPr id="12" name="Picture 4" descr="Klawisze antycznej kasy">
            <a:extLst>
              <a:ext uri="{FF2B5EF4-FFF2-40B4-BE49-F238E27FC236}">
                <a16:creationId xmlns:a16="http://schemas.microsoft.com/office/drawing/2014/main" id="{F63F0742-DEEB-4819-A98D-75D67D997B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64" r="22026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7712C4C2-A166-46DA-A526-5FFD40A3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/>
          </a:p>
          <a:p>
            <a:pPr marL="0" indent="0">
              <a:buNone/>
            </a:pPr>
            <a:r>
              <a:rPr lang="pl-PL" sz="2000"/>
              <a:t>Staraj się unikać kredytów jeśli tylko to możliwe. Poza następującymi wydatkami:</a:t>
            </a:r>
          </a:p>
          <a:p>
            <a:pPr marL="0" indent="0">
              <a:buNone/>
            </a:pPr>
            <a:endParaRPr lang="pl-PL" sz="2000"/>
          </a:p>
          <a:p>
            <a:r>
              <a:rPr lang="pl-PL" sz="2000"/>
              <a:t>Zakup mieszkania;</a:t>
            </a:r>
          </a:p>
          <a:p>
            <a:r>
              <a:rPr lang="pl-PL" sz="2000"/>
              <a:t>Edukacja;</a:t>
            </a:r>
          </a:p>
          <a:p>
            <a:r>
              <a:rPr lang="pl-PL" sz="2000"/>
              <a:t>Ewentualnie samochód (jako narzędzie do pracy i ułatwienia życia)</a:t>
            </a:r>
          </a:p>
        </p:txBody>
      </p:sp>
    </p:spTree>
    <p:extLst>
      <p:ext uri="{BB962C8B-B14F-4D97-AF65-F5344CB8AC3E}">
        <p14:creationId xmlns:p14="http://schemas.microsoft.com/office/powerpoint/2010/main" val="118319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5452525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50D25E5-AEA1-46B4-8504-7418FD552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4623363" cy="4480726"/>
          </a:xfrm>
        </p:spPr>
        <p:txBody>
          <a:bodyPr>
            <a:normAutofit/>
          </a:bodyPr>
          <a:lstStyle/>
          <a:p>
            <a:pPr algn="r"/>
            <a:r>
              <a:rPr lang="pl-PL" sz="6600">
                <a:solidFill>
                  <a:schemeClr val="tx1">
                    <a:lumMod val="75000"/>
                    <a:lumOff val="25000"/>
                  </a:schemeClr>
                </a:solidFill>
              </a:rPr>
              <a:t>Dziękuje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BF7FF7-F73E-46A6-BE94-C7E220D4B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584" y="1896645"/>
            <a:ext cx="3953775" cy="306471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r>
              <a:rPr lang="pl-PL" sz="2400"/>
              <a:t>Zapraszamy do konsultacji w kontekście poruszanych w module tematów; </a:t>
            </a:r>
          </a:p>
        </p:txBody>
      </p:sp>
    </p:spTree>
    <p:extLst>
      <p:ext uri="{BB962C8B-B14F-4D97-AF65-F5344CB8AC3E}">
        <p14:creationId xmlns:p14="http://schemas.microsoft.com/office/powerpoint/2010/main" val="411806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5906F0A3-F4D7-47F8-B911-3DD19435B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pl-PL" sz="4800">
                <a:solidFill>
                  <a:schemeClr val="bg1"/>
                </a:solidFill>
              </a:rPr>
              <a:t>Fundusz Bezpieczeństwa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7782570-48DD-4F64-868A-B7938B60C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99866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18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lastikowe pojemniki w jasnych kolorach">
            <a:extLst>
              <a:ext uri="{FF2B5EF4-FFF2-40B4-BE49-F238E27FC236}">
                <a16:creationId xmlns:a16="http://schemas.microsoft.com/office/drawing/2014/main" id="{29842578-3A1A-44CA-903C-98C3F57D71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769" b="696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AE9B447-4988-4666-827C-3300AA7F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pl-PL" sz="3700">
                <a:solidFill>
                  <a:srgbClr val="FFFFFF"/>
                </a:solidFill>
              </a:rPr>
              <a:t>Dlaczego Fundusz Bezpieczeństwa jest ważny?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E2EF17-49ED-47E4-8E6B-0F9AFCA0D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endParaRPr lang="pl-PL" sz="2000" dirty="0">
              <a:solidFill>
                <a:srgbClr val="FFFFFF"/>
              </a:solidFill>
            </a:endParaRPr>
          </a:p>
          <a:p>
            <a:r>
              <a:rPr lang="pl-PL" sz="2000" dirty="0">
                <a:solidFill>
                  <a:srgbClr val="FFFFFF"/>
                </a:solidFill>
              </a:rPr>
              <a:t>Jednym z głównych powodów wpadania w </a:t>
            </a:r>
            <a:r>
              <a:rPr lang="pl-PL" sz="2000" dirty="0" err="1">
                <a:solidFill>
                  <a:srgbClr val="FFFFFF"/>
                </a:solidFill>
              </a:rPr>
              <a:t>tarpaty</a:t>
            </a:r>
            <a:r>
              <a:rPr lang="pl-PL" sz="2000" dirty="0">
                <a:solidFill>
                  <a:srgbClr val="FFFFFF"/>
                </a:solidFill>
              </a:rPr>
              <a:t> finansowe gospodarstw domowych jest nagła utrata płynności w przypadku niespodziewanego zdarzenia (np.: utrata pracy, choroba itp.).</a:t>
            </a:r>
          </a:p>
          <a:p>
            <a:endParaRPr lang="pl-PL" sz="2000" dirty="0">
              <a:solidFill>
                <a:srgbClr val="FFFFFF"/>
              </a:solidFill>
            </a:endParaRPr>
          </a:p>
          <a:p>
            <a:r>
              <a:rPr lang="pl-PL" sz="2000" dirty="0">
                <a:solidFill>
                  <a:srgbClr val="FFFFFF"/>
                </a:solidFill>
              </a:rPr>
              <a:t>Fundusz Bezpieczeństwa pozwala nam zabezpieczyć się na takie wydarzenia i uniknąć ryzykownych </a:t>
            </a:r>
            <a:r>
              <a:rPr lang="pl-PL" sz="2000" dirty="0" err="1">
                <a:solidFill>
                  <a:srgbClr val="FFFFFF"/>
                </a:solidFill>
              </a:rPr>
              <a:t>zachowań</a:t>
            </a:r>
            <a:r>
              <a:rPr lang="pl-PL" sz="2000" dirty="0">
                <a:solidFill>
                  <a:srgbClr val="FFFFFF"/>
                </a:solidFill>
              </a:rPr>
              <a:t> finansowych (np.: chwilówki).</a:t>
            </a:r>
          </a:p>
        </p:txBody>
      </p:sp>
    </p:spTree>
    <p:extLst>
      <p:ext uri="{BB962C8B-B14F-4D97-AF65-F5344CB8AC3E}">
        <p14:creationId xmlns:p14="http://schemas.microsoft.com/office/powerpoint/2010/main" val="3223480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CAD6B53-64F5-4AE5-AB1F-BBB1D041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Fundusz Gotówkowy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DF05E911-F27D-4AA3-BBB7-6ED9071C4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61946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965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AD6B53-64F5-4AE5-AB1F-BBB1D041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Dlaczego warto oszczędzać?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id="{1B9C2E4C-ED6A-46E8-9A44-21D8670F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pl-PL"/>
          </a:p>
          <a:p>
            <a:pPr marL="0" indent="0">
              <a:buNone/>
            </a:pPr>
            <a:r>
              <a:rPr lang="pl-PL"/>
              <a:t>Noblista z Ekonomii </a:t>
            </a:r>
            <a:r>
              <a:rPr lang="pl-PL" err="1"/>
              <a:t>Abhijit</a:t>
            </a:r>
            <a:r>
              <a:rPr lang="pl-PL"/>
              <a:t> </a:t>
            </a:r>
            <a:r>
              <a:rPr lang="pl-PL" err="1"/>
              <a:t>Banerjee</a:t>
            </a:r>
            <a:r>
              <a:rPr lang="pl-PL"/>
              <a:t> (2019) badał osoby pobierające pożyczki  i wskazał główne powody oszczędzania:</a:t>
            </a:r>
          </a:p>
          <a:p>
            <a:pPr marL="0" indent="0">
              <a:buNone/>
            </a:pPr>
            <a:endParaRPr lang="pl-PL"/>
          </a:p>
          <a:p>
            <a:r>
              <a:rPr lang="pl-PL"/>
              <a:t>Wygładzanie konsumpcji między poszczególnymi okresami;</a:t>
            </a:r>
          </a:p>
          <a:p>
            <a:r>
              <a:rPr lang="pl-PL"/>
              <a:t>Cykle życia (np.: oszczędzanie na emeryturę)</a:t>
            </a:r>
          </a:p>
          <a:p>
            <a:r>
              <a:rPr lang="pl-PL"/>
              <a:t>Możliwość inwestycji (np.: w edukację, czy też nieruchomości)</a:t>
            </a:r>
          </a:p>
          <a:p>
            <a:r>
              <a:rPr lang="pl-PL"/>
              <a:t>Zabezpieczenie na trudne czasy;</a:t>
            </a: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2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CAD6B53-64F5-4AE5-AB1F-BBB1D041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Kiedy oszczędzanie jest problematyczne?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id="{1B9C2E4C-ED6A-46E8-9A44-21D8670FC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Noblista z Ekonomii </a:t>
            </a:r>
            <a:r>
              <a:rPr lang="pl-PL" dirty="0" err="1"/>
              <a:t>Abhijit</a:t>
            </a:r>
            <a:r>
              <a:rPr lang="pl-PL" dirty="0"/>
              <a:t> </a:t>
            </a:r>
            <a:r>
              <a:rPr lang="pl-PL" dirty="0" err="1"/>
              <a:t>Banerjee</a:t>
            </a:r>
            <a:r>
              <a:rPr lang="pl-PL" dirty="0"/>
              <a:t> (2019)wskazał również kiedy oszczędzanie może być </a:t>
            </a:r>
            <a:r>
              <a:rPr lang="pl-PL" dirty="0" err="1"/>
              <a:t>ryzkowne</a:t>
            </a:r>
            <a:r>
              <a:rPr lang="pl-PL" dirty="0"/>
              <a:t>:</a:t>
            </a:r>
          </a:p>
          <a:p>
            <a:r>
              <a:rPr lang="pl-PL" dirty="0"/>
              <a:t>Brak dochodu lub dochód ledwie starczający na potrzeby życiowe;</a:t>
            </a:r>
          </a:p>
          <a:p>
            <a:r>
              <a:rPr lang="pl-PL" dirty="0"/>
              <a:t>Wysokie prawdopodobieństwo szybkiego wzrostu dochodów w przyszłości (np.: student kończący studia medyczne czy informatyczne);</a:t>
            </a:r>
          </a:p>
          <a:p>
            <a:r>
              <a:rPr lang="pl-PL" dirty="0"/>
              <a:t>Hiperinflacja;</a:t>
            </a:r>
          </a:p>
          <a:p>
            <a:r>
              <a:rPr lang="pl-PL" dirty="0"/>
              <a:t>Wyzwania oszczędzania w domu (problem samokontroli, a także rodziny i znajomych, którzy będą chcieli wykorzystać nasze oszczędności)</a:t>
            </a:r>
          </a:p>
        </p:txBody>
      </p:sp>
    </p:spTree>
    <p:extLst>
      <p:ext uri="{BB962C8B-B14F-4D97-AF65-F5344CB8AC3E}">
        <p14:creationId xmlns:p14="http://schemas.microsoft.com/office/powerpoint/2010/main" val="283321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363CD-2618-44AE-B8A8-498675F3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pl-PL" dirty="0"/>
              <a:t>Magia Procentu Składanego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87C328-B772-47F0-9C49-4DF63349D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endParaRPr lang="pl-PL" sz="1800"/>
          </a:p>
          <a:p>
            <a:r>
              <a:rPr lang="pl-PL" sz="1800"/>
              <a:t>Warren Buffet uważa, że jedną z najważniejszych koncepcji w edukacji finansowej jest „procent składany”.</a:t>
            </a:r>
          </a:p>
          <a:p>
            <a:endParaRPr lang="pl-PL" sz="1800"/>
          </a:p>
          <a:p>
            <a:r>
              <a:rPr lang="pl-PL" sz="1800"/>
              <a:t>Procent składany sprawia, że pieniądze zaczynają „pracować na Ciebie”.</a:t>
            </a:r>
          </a:p>
          <a:p>
            <a:endParaRPr lang="pl-PL" sz="1800"/>
          </a:p>
          <a:p>
            <a:r>
              <a:rPr lang="pl-PL" sz="1800"/>
              <a:t>Szczególnie efektywne jest długotrwałe oszczędzanie w kontekście procentu składanego. </a:t>
            </a:r>
          </a:p>
          <a:p>
            <a:endParaRPr lang="pl-PL" sz="1800"/>
          </a:p>
        </p:txBody>
      </p:sp>
      <p:pic>
        <p:nvPicPr>
          <p:cNvPr id="7" name="Obraz 6" descr="Obraz zawierający niebo, przyroda, chmura, samolot&#10;&#10;Opis wygenerowany automatycznie">
            <a:extLst>
              <a:ext uri="{FF2B5EF4-FFF2-40B4-BE49-F238E27FC236}">
                <a16:creationId xmlns:a16="http://schemas.microsoft.com/office/drawing/2014/main" id="{041FFA60-B54C-433F-96F1-E78E081EA2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3" r="14809" b="-1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863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F6363CD-2618-44AE-B8A8-498675F3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Procent Składany (zadanie)</a:t>
            </a:r>
          </a:p>
        </p:txBody>
      </p:sp>
      <p:graphicFrame>
        <p:nvGraphicFramePr>
          <p:cNvPr id="22" name="Symbol zastępczy zawartości 2">
            <a:extLst>
              <a:ext uri="{FF2B5EF4-FFF2-40B4-BE49-F238E27FC236}">
                <a16:creationId xmlns:a16="http://schemas.microsoft.com/office/drawing/2014/main" id="{D9B8AC7F-8D22-4CF2-89DF-3C53F32D8F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66734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40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EF6363CD-2618-44AE-B8A8-498675F3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Emerytura i PPK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0392091F-CD28-4F47-B2CF-CFB5C5987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2078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7851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896</Words>
  <Application>Microsoft Office PowerPoint</Application>
  <PresentationFormat>Panoramiczny</PresentationFormat>
  <Paragraphs>77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Raleway</vt:lpstr>
      <vt:lpstr>Motyw pakietu Office</vt:lpstr>
      <vt:lpstr>Moduł 3 – jak uniknąć wpadnięcia w długi? </vt:lpstr>
      <vt:lpstr>Fundusz Bezpieczeństwa </vt:lpstr>
      <vt:lpstr>Dlaczego Fundusz Bezpieczeństwa jest ważny?</vt:lpstr>
      <vt:lpstr>Fundusz Gotówkowy</vt:lpstr>
      <vt:lpstr>Dlaczego warto oszczędzać?</vt:lpstr>
      <vt:lpstr>Kiedy oszczędzanie jest problematyczne?</vt:lpstr>
      <vt:lpstr>Magia Procentu Składanego</vt:lpstr>
      <vt:lpstr>Procent Składany (zadanie)</vt:lpstr>
      <vt:lpstr>Emerytura i PPK </vt:lpstr>
      <vt:lpstr>Dlaczego warto być w PPK?</vt:lpstr>
      <vt:lpstr>Bajka o Mrówce i Koniku Polnym  (zadanie grupowe)</vt:lpstr>
      <vt:lpstr>Badania nad zamożnością</vt:lpstr>
      <vt:lpstr>Defensywa lub Ofensywa Finansowa</vt:lpstr>
      <vt:lpstr>Co to budowanie majątku?</vt:lpstr>
      <vt:lpstr>Życie poniżej możliwości finansowych </vt:lpstr>
      <vt:lpstr>Nie chesz wpadać w długi. Rozważ…</vt:lpstr>
      <vt:lpstr>Jeśli bierzesz kredyt:</vt:lpstr>
      <vt:lpstr>Dziękuje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Moduł 3 – jak uniknąć wpadnięcia w długi? </dc:title>
  <dc:creator>Wojciech Duranowski</dc:creator>
  <cp:lastModifiedBy>Wojciech Duranowski</cp:lastModifiedBy>
  <cp:revision>5</cp:revision>
  <dcterms:created xsi:type="dcterms:W3CDTF">2021-12-30T23:42:14Z</dcterms:created>
  <dcterms:modified xsi:type="dcterms:W3CDTF">2022-01-01T21:16:31Z</dcterms:modified>
</cp:coreProperties>
</file>